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4" r:id="rId14"/>
    <p:sldId id="283" r:id="rId15"/>
    <p:sldId id="276" r:id="rId16"/>
    <p:sldId id="280" r:id="rId17"/>
    <p:sldId id="282" r:id="rId18"/>
    <p:sldId id="269" r:id="rId19"/>
    <p:sldId id="275" r:id="rId20"/>
    <p:sldId id="284" r:id="rId21"/>
    <p:sldId id="270" r:id="rId22"/>
    <p:sldId id="271" r:id="rId23"/>
    <p:sldId id="272" r:id="rId24"/>
    <p:sldId id="273" r:id="rId25"/>
    <p:sldId id="27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6" r:id="rId35"/>
    <p:sldId id="298" r:id="rId36"/>
    <p:sldId id="297" r:id="rId3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FBCB-82B7-4347-4DB7-FA083DC2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905C7-268D-8ABC-8F12-1D31972D4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38D5-AEAD-31F9-C07C-0EA1BFF8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039D-8F16-193A-F1CF-6780F1A7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3809E-DDDD-B210-EB00-7A74E5F0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513A8-8917-4B7D-98D7-55CD0BE3FA95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3519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A85B-5ABE-FD16-45FA-A6F0BB1E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ECE3E-7EB0-3BF6-145A-3502A7E23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2029-7AE7-312B-9A83-9CE0E450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0BC3-2305-508B-61DC-231EB1B1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03734-C0AC-2A93-AC82-167085AA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1C2C2A-EFB3-4349-ADE7-E6D0AB64A4C7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6004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0666B-459E-DBA7-C210-9BA742D02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7230-E0DD-7056-D070-CC0F1BA20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F132D-530D-0991-BA8E-92E4C528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9D40-EC4F-F873-90CF-B2EF6ABE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D0CCB-03BF-F67C-F420-3826D925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21C0F-E883-4A6A-A4DE-86CD1709B2C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2666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2C6A-A45A-268F-EF45-BB94A2C4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E1CD-3A40-5BBA-AB88-5C46F219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6942-40BB-4BB5-198B-2EB0B1CEA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B032-2418-4A13-EE8A-48AEE349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7478-37EB-A1F4-8600-A51287C2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93C1A-2F38-4A4A-9792-087223AE1CC7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45845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8BCD-DF1A-9104-D134-2C07713D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09C8F-1A46-AC50-407A-8DC97F54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C781A-1D12-C15A-6BEF-F3F92CC8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5E116-1DDD-A047-691F-5A4D8367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4306E-D6D6-6162-4764-1B6F7DBA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89444C-28DD-45AE-A32D-361958AA771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71523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FC89-4023-F78A-8958-59AA6814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94EE-C2EF-1643-435C-154219095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95AF6-C274-8A5E-87B9-1B31D69D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7DF29-1F3A-2718-C607-9345C05B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E7ED-A440-94C3-83AF-DA743C1E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DB3D0-8767-5251-48D6-47CF7023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EF935-FF88-4D8E-9BCE-DDECECDBC8DC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9011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0790-89CF-E6AE-E653-0F6B180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DC54F-42B7-C034-C2BC-264FE9E5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F5E46-40D7-4804-B940-582EACE4F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D0C7D-AFF5-3CDF-D6FE-9BC7B2768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DFBE64-5E72-C7BA-DAEE-69BB19C4B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25E5-53BD-52B9-5EBD-E4E072B6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3BF1D-1D18-11FA-6089-AF5393D3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064ED-07F3-8CCC-F3F7-95995578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B47F2-A3ED-4FD2-8276-AB0957BB3DF1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88589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301F-A605-8AE3-7C48-2E487FF7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B2689-8DCF-E088-0548-F1366FFC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30A8-F71B-5908-BD52-8A29830D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203A0-7D8D-36EE-BFB2-F0F99F1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9D94FC-A4D3-4D3A-8027-7CBA1098C89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891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22A21-E4C9-37F9-D898-EF3251B2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0E93E-D96B-1627-7E77-A4FFDF73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F5CB0-C036-3182-C0A9-8FC6A6E5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4FAAB-AF02-4F66-AAA6-3FB887A6AEC2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88284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3050-3419-8F65-088E-F0AD651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BE4A-FB50-6867-5580-5BABDFB4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074CF-E765-F4ED-D741-FF8FEA5F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D1E5-C1F9-6AEC-5713-42484E36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6B817-AB3E-D8FB-258E-0F050141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5E77E-FD32-B5B3-B4EF-AFCC5FF6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A50EC8-030F-4F88-BB65-59C8EFC5C8C6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4595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F92E-DFEA-A8F6-96E2-6440AC18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B53BF-FDEC-0DF5-2D6B-8FEF3C775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4D04-36F1-7FBB-8842-15C63B66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515B7-A6F8-6EAB-910C-54EE1A9C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2F424-8496-2B68-00C8-30F43BCB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767C5-4DC2-777E-8C15-E6C056E0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BBEA3-22FC-4384-8C5C-95CCEDA17275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4655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5A54FE6-6FFF-3E74-C57C-BEC3E9300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BA8765-63DC-54FB-4F03-172FF80AE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62A3B2B-4DB9-19CB-4646-67A8A3B511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19E9D9-1FBE-7604-ADF9-3877CEC4F5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D337723-D4E5-75C1-3B1A-007F1CF8AB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5466C16-5E63-425A-B429-75511118064B}" type="slidenum">
              <a:rPr lang="pt-BR" altLang="en-US"/>
              <a:pPr/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064FCC8-5723-B9FF-3CAC-8DC68DC0A5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7988" y="246944"/>
            <a:ext cx="8866011" cy="3704167"/>
          </a:xfrm>
        </p:spPr>
        <p:txBody>
          <a:bodyPr anchor="ctr"/>
          <a:lstStyle/>
          <a:p>
            <a:r>
              <a:rPr lang="pt-BR" altLang="en-US" sz="4400">
                <a:latin typeface="Cambria" panose="02040503050406030204" pitchFamily="18" charset="0"/>
                <a:ea typeface="Cambria" panose="02040503050406030204" pitchFamily="18" charset="0"/>
              </a:rPr>
              <a:t>DETERMINANTES DA DISTRIBUIÇÃO DE DIVIDENDOS EM ÉPOCAS DE RECESSÃO ECONÔMICA</a:t>
            </a:r>
            <a:endParaRPr lang="en-US" altLang="en-US" sz="4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3BE8770-0FD3-A11D-CC86-194EE3959A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7989" y="4646083"/>
            <a:ext cx="6400800" cy="1752600"/>
          </a:xfrm>
        </p:spPr>
        <p:txBody>
          <a:bodyPr/>
          <a:lstStyle/>
          <a:p>
            <a:pPr algn="l"/>
            <a:r>
              <a:rPr lang="pt-BR" altLang="en-US"/>
              <a:t>Acadêmico: </a:t>
            </a:r>
            <a:r>
              <a:rPr lang="pt-BR" altLang="en-US" err="1"/>
              <a:t>Vanderson</a:t>
            </a:r>
            <a:r>
              <a:rPr lang="pt-BR" altLang="en-US"/>
              <a:t> Carlos De Oliveira</a:t>
            </a:r>
          </a:p>
          <a:p>
            <a:pPr algn="l"/>
            <a:r>
              <a:rPr lang="pt-BR" altLang="en-US"/>
              <a:t>Bacharelado em Ciências Econômicas </a:t>
            </a:r>
          </a:p>
          <a:p>
            <a:pPr algn="l"/>
            <a:r>
              <a:rPr lang="pt-BR" altLang="en-US"/>
              <a:t>Orientador: Mohamed Amal</a:t>
            </a:r>
          </a:p>
          <a:p>
            <a:pPr algn="l"/>
            <a:r>
              <a:rPr lang="pt-BR" altLang="en-US"/>
              <a:t>Blumenau - SC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70E060-08F7-6DB4-876A-9EB19354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4" y="1574020"/>
            <a:ext cx="2756701" cy="333375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kern="1200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CENÁRIOS</a:t>
            </a:r>
            <a:r>
              <a:rPr lang="en-US" sz="2600" b="1" kern="1200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600" b="1" kern="1200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ECONÔMICOS</a:t>
            </a:r>
            <a:endParaRPr lang="en-US" sz="2600" b="1" kern="1200">
              <a:solidFill>
                <a:schemeClr val="bg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38B91F-4F75-C0A6-4F3E-14057FC360BF}"/>
              </a:ext>
            </a:extLst>
          </p:cNvPr>
          <p:cNvSpPr txBox="1"/>
          <p:nvPr/>
        </p:nvSpPr>
        <p:spPr>
          <a:xfrm>
            <a:off x="5691363" y="360012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AF27CC-89DA-F7A8-A7F7-E36E3B6BEC61}"/>
              </a:ext>
            </a:extLst>
          </p:cNvPr>
          <p:cNvSpPr txBox="1"/>
          <p:nvPr/>
        </p:nvSpPr>
        <p:spPr>
          <a:xfrm>
            <a:off x="3162395" y="876300"/>
            <a:ext cx="598160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roduto interno bruto: 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longo do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tempo 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percebemos diferentes </a:t>
            </a:r>
            <a:r>
              <a:rPr lang="pt-BR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ciclos econômico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tanto de expansão quanto de contração no PIB brasileiro, podendo ser conferidas na variação do PIB real, que podem se alterar pela seguintes causas.</a:t>
            </a:r>
          </a:p>
          <a:p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Causas </a:t>
            </a:r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ndógenos</a:t>
            </a:r>
            <a:r>
              <a:rPr lang="pt-BR" sz="3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Acontecem internamente na economia, entre a interação de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agentes econômicos como contração de consumo por parte das famílias em detrimento de uma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politica monetária ou fiscal contracionista.</a:t>
            </a:r>
          </a:p>
          <a:p>
            <a:pPr algn="just"/>
            <a:endParaRPr lang="pt-BR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Causas </a:t>
            </a:r>
            <a:r>
              <a:rPr lang="pt-BR" sz="32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t-BR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xógenas: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São fatores externos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afetam a economia de maneira agregada, seja por choques causados por crises em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detrimento de guerras, desastres naturais, mudanças que afetam o mercado de atuação das</a:t>
            </a:r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empresas em âmbito macroeconômico.</a:t>
            </a:r>
            <a:endParaRPr lang="pt-BR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8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F90AF47-A8CF-B3AB-452B-7FA56DFD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224" y="1417638"/>
            <a:ext cx="5732766" cy="39269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B9AF705-6EC0-95B7-C204-33225C26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QUEBRAS DE ESTRUTURA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4FB9D9-FACA-5198-7C9C-261AEEA16020}"/>
              </a:ext>
            </a:extLst>
          </p:cNvPr>
          <p:cNvSpPr txBox="1">
            <a:spLocks/>
          </p:cNvSpPr>
          <p:nvPr/>
        </p:nvSpPr>
        <p:spPr bwMode="auto">
          <a:xfrm>
            <a:off x="405694" y="1574020"/>
            <a:ext cx="2756701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b="1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CENÁRIOS</a:t>
            </a:r>
            <a:r>
              <a:rPr lang="en-US" sz="2600" b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2600" b="1" err="1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ECONÔMICOS</a:t>
            </a:r>
            <a:endParaRPr lang="en-US" sz="2600" b="1">
              <a:solidFill>
                <a:schemeClr val="bg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5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84449-C6B3-898C-FBDD-5FC95360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1C32-E982-726C-7D2F-A6E8E2C5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/>
              <a:t>Base de Dados:</a:t>
            </a:r>
            <a:r>
              <a:rPr lang="pt-BR" sz="1800"/>
              <a:t> </a:t>
            </a:r>
            <a:r>
              <a:rPr lang="pt-BR" sz="1800" err="1"/>
              <a:t>Infinitiv</a:t>
            </a:r>
            <a:endParaRPr lang="pt-BR" sz="1800"/>
          </a:p>
          <a:p>
            <a:endParaRPr lang="pt-BR" sz="1800"/>
          </a:p>
          <a:p>
            <a:r>
              <a:rPr lang="pt-BR" sz="1800" b="1"/>
              <a:t>População </a:t>
            </a:r>
            <a:r>
              <a:rPr lang="pt-BR" sz="1800" b="1" err="1"/>
              <a:t>Amostral</a:t>
            </a:r>
            <a:r>
              <a:rPr lang="pt-BR" sz="1800" b="1"/>
              <a:t>:</a:t>
            </a:r>
            <a:r>
              <a:rPr lang="pt-BR" sz="1800"/>
              <a:t> Bolsa de Valores – B3</a:t>
            </a:r>
          </a:p>
          <a:p>
            <a:endParaRPr lang="pt-BR" sz="1800"/>
          </a:p>
          <a:p>
            <a:r>
              <a:rPr lang="pt-BR" sz="1800" b="1"/>
              <a:t>Quebra de Estrutura (</a:t>
            </a:r>
            <a:r>
              <a:rPr lang="pt-BR" sz="1800" b="1" err="1"/>
              <a:t>Bai</a:t>
            </a:r>
            <a:r>
              <a:rPr lang="pt-BR" sz="1800" b="1"/>
              <a:t> e </a:t>
            </a:r>
            <a:r>
              <a:rPr lang="pt-BR" sz="1800" b="1" err="1"/>
              <a:t>Peron</a:t>
            </a:r>
            <a:r>
              <a:rPr lang="pt-BR" sz="1800" b="1"/>
              <a:t>):</a:t>
            </a:r>
            <a:r>
              <a:rPr lang="pt-BR" sz="1800"/>
              <a:t> </a:t>
            </a:r>
            <a:r>
              <a:rPr lang="pt-BR" sz="1800" b="1" i="1"/>
              <a:t>2001-2004, 2004-2008, 2008-2014, 2014-2020, 2020-2024.</a:t>
            </a:r>
          </a:p>
          <a:p>
            <a:endParaRPr lang="pt-BR" sz="1800"/>
          </a:p>
          <a:p>
            <a:r>
              <a:rPr lang="pt-BR" sz="1800" b="1"/>
              <a:t>Modelos Econométricos Utilizados: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Efeitos Fixos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Efeito Variáveis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Tobit</a:t>
            </a:r>
          </a:p>
          <a:p>
            <a:pPr>
              <a:buFont typeface="Wingdings" pitchFamily="2" charset="2"/>
              <a:buChar char="q"/>
            </a:pPr>
            <a:r>
              <a:rPr lang="pt-BR" sz="1800"/>
              <a:t>GMM</a:t>
            </a:r>
          </a:p>
        </p:txBody>
      </p:sp>
    </p:spTree>
    <p:extLst>
      <p:ext uri="{BB962C8B-B14F-4D97-AF65-F5344CB8AC3E}">
        <p14:creationId xmlns:p14="http://schemas.microsoft.com/office/powerpoint/2010/main" val="250810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E190B3C2-F274-CF2C-9AB6-11D6D93D6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52067" y="2008156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A6671A4-E33E-8BEF-73CF-486FC8A893A7}"/>
              </a:ext>
            </a:extLst>
          </p:cNvPr>
          <p:cNvSpPr>
            <a:spLocks noGrp="1"/>
          </p:cNvSpPr>
          <p:nvPr/>
        </p:nvSpPr>
        <p:spPr bwMode="auto">
          <a:xfrm>
            <a:off x="740236" y="2046691"/>
            <a:ext cx="1971675" cy="2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pic>
        <p:nvPicPr>
          <p:cNvPr id="12" name="Espaço Reservado para Conteúdo 3">
            <a:extLst>
              <a:ext uri="{FF2B5EF4-FFF2-40B4-BE49-F238E27FC236}">
                <a16:creationId xmlns:a16="http://schemas.microsoft.com/office/drawing/2014/main" id="{575BC5FF-E3A9-A1A0-BBDB-090696E71D7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1698" y="1809967"/>
            <a:ext cx="5085525" cy="339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64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9">
            <a:extLst>
              <a:ext uri="{FF2B5EF4-FFF2-40B4-BE49-F238E27FC236}">
                <a16:creationId xmlns:a16="http://schemas.microsoft.com/office/drawing/2014/main" id="{E19229EC-517D-4448-154F-D672CCCE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21">
            <a:extLst>
              <a:ext uri="{FF2B5EF4-FFF2-40B4-BE49-F238E27FC236}">
                <a16:creationId xmlns:a16="http://schemas.microsoft.com/office/drawing/2014/main" id="{4F84BBE8-7C4B-5ADE-A911-83EB7DFD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BA69360-D5B9-193E-A1B0-7C091F89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952267" cy="1645920"/>
          </a:xfrm>
        </p:spPr>
        <p:txBody>
          <a:bodyPr>
            <a:normAutofit/>
          </a:bodyPr>
          <a:lstStyle/>
          <a:p>
            <a:r>
              <a:rPr lang="pt-BR" sz="2400">
                <a:latin typeface="Georgia" panose="02040502050405020303" pitchFamily="18" charset="0"/>
              </a:rPr>
              <a:t>MODELO ECONOMÉTRICO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479B3E84-7EFE-7F83-40F2-BBBD86DD2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05C40D1B-171F-0D31-8D8A-5EACA48F2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6C4AC006-F613-FC2C-CDCF-EF8080CB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pt-BR" sz="1200" b="0" i="0" u="none" strike="noStrike">
              <a:effectLst/>
            </a:endParaRPr>
          </a:p>
          <a:p>
            <a:pPr>
              <a:lnSpc>
                <a:spcPct val="90000"/>
              </a:lnSpc>
            </a:pPr>
            <a:r>
              <a:rPr lang="pt-BR" sz="1200" b="1" i="0" u="none" strike="noStrike">
                <a:effectLst/>
                <a:latin typeface="+mj-lt"/>
              </a:rPr>
              <a:t>Wooldridge, Jeffrey M: </a:t>
            </a:r>
            <a:r>
              <a:rPr lang="pt-BR" sz="1200" i="0" u="none" strike="noStrike">
                <a:effectLst/>
                <a:latin typeface="+mj-lt"/>
              </a:rPr>
              <a:t>(…) Este tipo de Variável é zero para uma fração não desprezível da população</a:t>
            </a:r>
            <a:r>
              <a:rPr lang="pt-BR" sz="1200" b="0" i="0" u="none" strike="noStrike">
                <a:effectLst/>
              </a:rPr>
              <a:t>. Em geral, o modelo tobit expressa a resposta observada, y, em termos de uma variável latente subjaciente: </a:t>
            </a:r>
            <a:br>
              <a:rPr lang="pt-BR" sz="1200" b="0" i="0" u="none" strike="noStrike">
                <a:effectLst/>
              </a:rPr>
            </a:br>
            <a:r>
              <a:rPr lang="pt-BR" sz="1200" b="0" i="0" u="none" strike="noStrike">
                <a:effectLst/>
              </a:rPr>
              <a:t>     </a:t>
            </a:r>
            <a:r>
              <a:rPr lang="pt-BR" sz="1200" b="0" i="1" u="none" strike="noStrike">
                <a:effectLst/>
              </a:rPr>
              <a:t>y</a:t>
            </a:r>
            <a:r>
              <a:rPr lang="pt-BR" sz="1200" b="0" i="0" u="none" strike="noStrike">
                <a:effectLst/>
              </a:rPr>
              <a:t> = </a:t>
            </a:r>
            <a:r>
              <a:rPr lang="el-GR" sz="1200" b="0" i="0" u="none" strike="noStrike">
                <a:effectLst/>
              </a:rPr>
              <a:t>β₀ + </a:t>
            </a:r>
            <a:r>
              <a:rPr lang="pt-BR" sz="1200" b="0" i="0" u="none" strike="noStrike">
                <a:effectLst/>
              </a:rPr>
              <a:t>x </a:t>
            </a:r>
            <a:r>
              <a:rPr lang="el-GR" sz="1200" b="0" i="0" u="none" strike="noStrike">
                <a:effectLst/>
              </a:rPr>
              <a:t>β + </a:t>
            </a:r>
            <a:r>
              <a:rPr lang="pt-BR" sz="1200" b="0" i="0" u="none" strike="noStrike">
                <a:effectLst/>
              </a:rPr>
              <a:t>u, u ∣ x ∼ Normal(0, </a:t>
            </a:r>
            <a:r>
              <a:rPr lang="el-GR" sz="1200" b="0" i="0" u="none" strike="noStrike">
                <a:effectLst/>
              </a:rPr>
              <a:t>σ²)</a:t>
            </a:r>
            <a:br>
              <a:rPr lang="el-GR" sz="1200" b="0" i="0" u="none" strike="noStrike">
                <a:effectLst/>
              </a:rPr>
            </a:br>
            <a:r>
              <a:rPr lang="el-GR" sz="1200" b="0" i="0" u="none" strike="noStrike">
                <a:effectLst/>
              </a:rPr>
              <a:t>     </a:t>
            </a:r>
            <a:r>
              <a:rPr lang="pt-BR" sz="1200" b="0" i="0" u="none" strike="noStrike">
                <a:effectLst/>
              </a:rPr>
              <a:t>y = max(0, </a:t>
            </a:r>
            <a:r>
              <a:rPr lang="pt-BR" sz="1200" b="0" i="1" u="none" strike="noStrike">
                <a:effectLst/>
              </a:rPr>
              <a:t>y</a:t>
            </a:r>
            <a:r>
              <a:rPr lang="pt-BR" sz="1200" b="0" i="0" u="none" strike="noStrike">
                <a:effectLst/>
              </a:rPr>
              <a:t>).</a:t>
            </a:r>
          </a:p>
          <a:p>
            <a:pPr>
              <a:lnSpc>
                <a:spcPct val="90000"/>
              </a:lnSpc>
            </a:pPr>
            <a:endParaRPr lang="pt-BR" sz="1200"/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9060C55-88E0-261E-9DD8-4D85B9677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553527"/>
              </p:ext>
            </p:extLst>
          </p:nvPr>
        </p:nvGraphicFramePr>
        <p:xfrm>
          <a:off x="385190" y="2975256"/>
          <a:ext cx="8373620" cy="28251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00345">
                  <a:extLst>
                    <a:ext uri="{9D8B030D-6E8A-4147-A177-3AD203B41FA5}">
                      <a16:colId xmlns:a16="http://schemas.microsoft.com/office/drawing/2014/main" val="664354343"/>
                    </a:ext>
                  </a:extLst>
                </a:gridCol>
                <a:gridCol w="2067626">
                  <a:extLst>
                    <a:ext uri="{9D8B030D-6E8A-4147-A177-3AD203B41FA5}">
                      <a16:colId xmlns:a16="http://schemas.microsoft.com/office/drawing/2014/main" val="1264681316"/>
                    </a:ext>
                  </a:extLst>
                </a:gridCol>
                <a:gridCol w="1908349">
                  <a:extLst>
                    <a:ext uri="{9D8B030D-6E8A-4147-A177-3AD203B41FA5}">
                      <a16:colId xmlns:a16="http://schemas.microsoft.com/office/drawing/2014/main" val="410174305"/>
                    </a:ext>
                  </a:extLst>
                </a:gridCol>
                <a:gridCol w="2497300">
                  <a:extLst>
                    <a:ext uri="{9D8B030D-6E8A-4147-A177-3AD203B41FA5}">
                      <a16:colId xmlns:a16="http://schemas.microsoft.com/office/drawing/2014/main" val="3246660904"/>
                    </a:ext>
                  </a:extLst>
                </a:gridCol>
              </a:tblGrid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Regime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Observações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Censuradas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Não censuradas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4927825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2001-2004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681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558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123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0760041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2004-2008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880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495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385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041024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2008-2014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1,523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482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1,041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52132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2014-2020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1,934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840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1,094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4361545"/>
                  </a:ext>
                </a:extLst>
              </a:tr>
              <a:tr h="470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2020-2024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1,441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532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300" kern="0">
                          <a:effectLst/>
                        </a:rPr>
                        <a:t>909</a:t>
                      </a:r>
                      <a:endParaRPr lang="pt-BR" sz="35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415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1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72F8E-E362-4A3D-2D71-1E7ACDF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MODELOS ECONÔMICOS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3E4665-07CA-FDD3-0515-9EBB2590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Características da Variável Explicativa:</a:t>
            </a:r>
          </a:p>
          <a:p>
            <a:pPr>
              <a:buFont typeface="Wingdings" pitchFamily="2" charset="2"/>
              <a:buChar char="q"/>
            </a:pPr>
            <a:r>
              <a:rPr lang="pt-BR"/>
              <a:t> Viés de Seleção: Solução de Canto.</a:t>
            </a:r>
          </a:p>
          <a:p>
            <a:pPr>
              <a:buFont typeface="Wingdings" pitchFamily="2" charset="2"/>
              <a:buChar char="q"/>
            </a:pPr>
            <a:endParaRPr lang="pt-BR"/>
          </a:p>
          <a:p>
            <a:pPr>
              <a:buFont typeface="Arial" panose="020B0604020202020204" pitchFamily="34" charset="0"/>
              <a:buChar char="•"/>
            </a:pPr>
            <a:r>
              <a:rPr lang="pt-BR"/>
              <a:t>Modelos OLS: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</a:t>
            </a:r>
            <a:r>
              <a:rPr lang="pt-BR"/>
              <a:t> Efeito Fixo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 </a:t>
            </a:r>
            <a:r>
              <a:rPr lang="pt-BR"/>
              <a:t>Efeito Aleatório</a:t>
            </a:r>
          </a:p>
          <a:p>
            <a:pPr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X </a:t>
            </a:r>
            <a:r>
              <a:rPr lang="pt-BR" err="1"/>
              <a:t>Pooled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8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0BA4-8344-E7B3-9222-54CC4411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>
                <a:latin typeface="Georgia" panose="02040502050405020303" pitchFamily="18" charset="0"/>
              </a:rPr>
              <a:t>CARACTERÍSTICAS DO MODELO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DD95A-6A8F-A887-C06C-4B23C0A3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algn="just"/>
            <a:endParaRPr lang="pt-BR" sz="2000" b="0" i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just"/>
            <a:endParaRPr lang="pt-BR" sz="2000">
              <a:solidFill>
                <a:srgbClr val="000000"/>
              </a:solidFill>
              <a:latin typeface="Helvetica" pitchFamily="2" charset="0"/>
            </a:endParaRPr>
          </a:p>
          <a:p>
            <a:pPr algn="just"/>
            <a:endParaRPr lang="pt-BR" sz="2000" b="0" i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just"/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Para uma amostra particular 𝑋1,𝑋2,…,𝑋𝑛, o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estimador de máxima</a:t>
            </a:r>
            <a:r>
              <a:rPr lang="pt-BR" sz="2000" b="1" i="1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verossimilhança (𝜃)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do parâmetro é aquele que maximiza a densidade conjunta de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𝑋1,𝑋2,…,𝑋𝑛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</a:p>
          <a:p>
            <a:pPr algn="just"/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(…) Em razão do fato de os valores amostrais </a:t>
            </a: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𝑋1,𝑋2,…,𝑋𝑛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serem independentes é possível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definir a densidade conjunta ou função de verossimilhança (𝐿) pelo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Helvetica" pitchFamily="2" charset="0"/>
              </a:rPr>
              <a:t>produtório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das densidades de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cada 𝑋𝑖(𝑖=1,2,…,𝑛). Assim, a função de verossimilhança, 𝐿, </a:t>
            </a:r>
            <a:r>
              <a:rPr lang="pt-BR" sz="2000">
                <a:solidFill>
                  <a:srgbClr val="000000"/>
                </a:solidFill>
                <a:latin typeface="Helvetica" pitchFamily="2" charset="0"/>
              </a:rPr>
              <a:t>pode ser</a:t>
            </a:r>
            <a:r>
              <a:rPr lang="pt-BR" sz="2000" b="0" i="0">
                <a:solidFill>
                  <a:srgbClr val="000000"/>
                </a:solidFill>
                <a:effectLst/>
                <a:latin typeface="Helvetica" pitchFamily="2" charset="0"/>
              </a:rPr>
              <a:t> definida:</a:t>
            </a:r>
            <a:endParaRPr lang="pt-BR" sz="200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𝐿=𝑓(𝑥1)𝑓(𝑥2)𝑓(𝑥3)...𝑓(𝑥𝑛)=∏ 𝑓(𝑥𝑖)𝑛</a:t>
            </a:r>
          </a:p>
          <a:p>
            <a:pPr>
              <a:buFont typeface="Wingdings" pitchFamily="2" charset="2"/>
              <a:buChar char="q"/>
            </a:pPr>
            <a:r>
              <a:rPr lang="pt-BR" sz="2000" b="1" i="1">
                <a:solidFill>
                  <a:srgbClr val="000000"/>
                </a:solidFill>
                <a:effectLst/>
                <a:latin typeface="Helvetica" pitchFamily="2" charset="0"/>
              </a:rPr>
              <a:t>𝑖=1.</a:t>
            </a:r>
          </a:p>
          <a:p>
            <a:endParaRPr lang="pt-BR" sz="200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pt-BR" sz="200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9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105C4DC9-F8B2-5166-7B77-C5A9EF6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317"/>
            <a:ext cx="9143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6F4DD1B-E3C7-5C99-53C6-9899541F80C8}"/>
              </a:ext>
            </a:extLst>
          </p:cNvPr>
          <p:cNvSpPr>
            <a:spLocks noGrp="1"/>
          </p:cNvSpPr>
          <p:nvPr/>
        </p:nvSpPr>
        <p:spPr bwMode="auto">
          <a:xfrm>
            <a:off x="953326" y="5850806"/>
            <a:ext cx="4274841" cy="44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Janilson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Pinheiro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i="1" kern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</a:t>
            </a:r>
            <a:r>
              <a:rPr lang="en-US" sz="20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al (2021)</a:t>
            </a:r>
            <a:endParaRPr lang="en-US" sz="2000" i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1967D5E-935E-8F91-4852-A19C3ECC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903" y="464208"/>
            <a:ext cx="7195942" cy="533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Janilson Pinheiro de Assis at al (20</a:t>
            </a:r>
            <a:endParaRPr lang="en-US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9CCE2F-8738-B231-F210-8044C752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60" b="19110"/>
          <a:stretch>
            <a:fillRect/>
          </a:stretch>
        </p:blipFill>
        <p:spPr>
          <a:xfrm>
            <a:off x="615086" y="687600"/>
            <a:ext cx="6936921" cy="49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B18B-9F4A-1D14-3653-1915E276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ANÁLISE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9AD92E-2998-B5F4-CF2E-EE8020C7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2586"/>
            <a:ext cx="8229600" cy="369939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sz="2800"/>
              <a:t> Modelo Econométrico: Regressão Com </a:t>
            </a:r>
            <a:r>
              <a:rPr lang="pt-BR" sz="2800" err="1"/>
              <a:t>Dummy</a:t>
            </a:r>
            <a:endParaRPr lang="pt-BR" sz="2800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Variável Base: Período </a:t>
            </a:r>
            <a:r>
              <a:rPr lang="pt-BR" b="1" i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2001-2004</a:t>
            </a:r>
            <a:endParaRPr lang="pt-BR" i="1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Nível de Significância: p &lt; 10%</a:t>
            </a:r>
          </a:p>
        </p:txBody>
      </p:sp>
    </p:spTree>
    <p:extLst>
      <p:ext uri="{BB962C8B-B14F-4D97-AF65-F5344CB8AC3E}">
        <p14:creationId xmlns:p14="http://schemas.microsoft.com/office/powerpoint/2010/main" val="370557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Período 2020-2024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períodos &lt; 10%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3C6EA-C1BC-76D8-757E-FB80F09EF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20" b="5977"/>
          <a:stretch>
            <a:fillRect/>
          </a:stretch>
        </p:blipFill>
        <p:spPr bwMode="auto">
          <a:xfrm>
            <a:off x="1079500" y="815961"/>
            <a:ext cx="6985000" cy="4237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826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Slid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1181250"/>
            <a:ext cx="8505000" cy="405000"/>
          </a:xfrm>
        </p:spPr>
        <p:txBody>
          <a:bodyPr rtlCol="0"/>
          <a:lstStyle/>
          <a:p>
            <a:pPr rtl="0"/>
            <a:r>
              <a:rPr lang="pt-BR"/>
              <a:t>Sumário</a:t>
            </a:r>
          </a:p>
        </p:txBody>
      </p:sp>
      <p:sp>
        <p:nvSpPr>
          <p:cNvPr id="195" name="Caixa de texto 194">
            <a:extLst>
              <a:ext uri="{FF2B5EF4-FFF2-40B4-BE49-F238E27FC236}">
                <a16:creationId xmlns:a16="http://schemas.microsoft.com/office/drawing/2014/main" id="{2BD778E6-D334-4389-B4C0-6C793B6E1E82}"/>
              </a:ext>
            </a:extLst>
          </p:cNvPr>
          <p:cNvSpPr txBox="1"/>
          <p:nvPr/>
        </p:nvSpPr>
        <p:spPr>
          <a:xfrm>
            <a:off x="528442" y="2870841"/>
            <a:ext cx="563322" cy="255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Breve Resumo</a:t>
            </a:r>
          </a:p>
        </p:txBody>
      </p:sp>
      <p:grpSp>
        <p:nvGrpSpPr>
          <p:cNvPr id="5" name="Grupo 4" title="Texto de Marco">
            <a:extLst>
              <a:ext uri="{FF2B5EF4-FFF2-40B4-BE49-F238E27FC236}">
                <a16:creationId xmlns:a16="http://schemas.microsoft.com/office/drawing/2014/main" id="{115A178B-57C4-4B9D-B684-21A92431913E}"/>
              </a:ext>
            </a:extLst>
          </p:cNvPr>
          <p:cNvGrpSpPr/>
          <p:nvPr/>
        </p:nvGrpSpPr>
        <p:grpSpPr>
          <a:xfrm>
            <a:off x="528442" y="4575661"/>
            <a:ext cx="971087" cy="545633"/>
            <a:chOff x="1510892" y="3741332"/>
            <a:chExt cx="1294782" cy="727511"/>
          </a:xfrm>
        </p:grpSpPr>
        <p:sp>
          <p:nvSpPr>
            <p:cNvPr id="60" name="Caixa de texto 59">
              <a:extLst>
                <a:ext uri="{FF2B5EF4-FFF2-40B4-BE49-F238E27FC236}">
                  <a16:creationId xmlns:a16="http://schemas.microsoft.com/office/drawing/2014/main" id="{3DD2C9D1-5E8D-4ED2-989C-330D6753B965}"/>
                </a:ext>
              </a:extLst>
            </p:cNvPr>
            <p:cNvSpPr txBox="1"/>
            <p:nvPr/>
          </p:nvSpPr>
          <p:spPr>
            <a:xfrm>
              <a:off x="1510892" y="3741332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Objetivos</a:t>
              </a:r>
            </a:p>
          </p:txBody>
        </p:sp>
        <p:sp>
          <p:nvSpPr>
            <p:cNvPr id="63" name="Caixa de texto 62">
              <a:extLst>
                <a:ext uri="{FF2B5EF4-FFF2-40B4-BE49-F238E27FC236}">
                  <a16:creationId xmlns:a16="http://schemas.microsoft.com/office/drawing/2014/main" id="{36E6E519-8D5B-4E7C-9E35-2BB710F5C3A8}"/>
                </a:ext>
              </a:extLst>
            </p:cNvPr>
            <p:cNvSpPr txBox="1"/>
            <p:nvPr/>
          </p:nvSpPr>
          <p:spPr>
            <a:xfrm>
              <a:off x="1510893" y="4233106"/>
              <a:ext cx="1294781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endParaRPr lang="pt-BR" sz="7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3" name="Oval 2" title="Número de Marco">
            <a:extLst>
              <a:ext uri="{FF2B5EF4-FFF2-40B4-BE49-F238E27FC236}">
                <a16:creationId xmlns:a16="http://schemas.microsoft.com/office/drawing/2014/main" id="{48C9F9AC-FF55-4E72-9915-ACA228CA757C}"/>
              </a:ext>
            </a:extLst>
          </p:cNvPr>
          <p:cNvSpPr/>
          <p:nvPr/>
        </p:nvSpPr>
        <p:spPr>
          <a:xfrm>
            <a:off x="861108" y="4200074"/>
            <a:ext cx="305755" cy="30575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01</a:t>
            </a:r>
          </a:p>
        </p:txBody>
      </p:sp>
      <p:pic>
        <p:nvPicPr>
          <p:cNvPr id="28" name="Elemento gráfico 27" title="balão">
            <a:extLst>
              <a:ext uri="{FF2B5EF4-FFF2-40B4-BE49-F238E27FC236}">
                <a16:creationId xmlns:a16="http://schemas.microsoft.com/office/drawing/2014/main" id="{4B1B5F0D-3B40-45B0-8532-64044104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9983" y="3793875"/>
            <a:ext cx="435769" cy="221456"/>
          </a:xfrm>
          <a:prstGeom prst="rect">
            <a:avLst/>
          </a:prstGeom>
        </p:spPr>
      </p:pic>
      <p:sp>
        <p:nvSpPr>
          <p:cNvPr id="115" name="Caixa de texto 114">
            <a:extLst>
              <a:ext uri="{FF2B5EF4-FFF2-40B4-BE49-F238E27FC236}">
                <a16:creationId xmlns:a16="http://schemas.microsoft.com/office/drawing/2014/main" id="{0618AC60-DF13-401B-AC73-91C3F019CB3C}"/>
              </a:ext>
            </a:extLst>
          </p:cNvPr>
          <p:cNvSpPr txBox="1"/>
          <p:nvPr/>
        </p:nvSpPr>
        <p:spPr>
          <a:xfrm>
            <a:off x="1383690" y="2146160"/>
            <a:ext cx="1184465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Justificativa</a:t>
            </a:r>
          </a:p>
        </p:txBody>
      </p:sp>
      <p:sp>
        <p:nvSpPr>
          <p:cNvPr id="114" name="Oval 113" title="Número de Marco">
            <a:extLst>
              <a:ext uri="{FF2B5EF4-FFF2-40B4-BE49-F238E27FC236}">
                <a16:creationId xmlns:a16="http://schemas.microsoft.com/office/drawing/2014/main" id="{1A9A1384-BB26-4C08-8F02-CABB6507B872}"/>
              </a:ext>
            </a:extLst>
          </p:cNvPr>
          <p:cNvSpPr/>
          <p:nvPr/>
        </p:nvSpPr>
        <p:spPr>
          <a:xfrm>
            <a:off x="1869659" y="2399210"/>
            <a:ext cx="305755" cy="30575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02</a:t>
            </a:r>
          </a:p>
        </p:txBody>
      </p:sp>
      <p:pic>
        <p:nvPicPr>
          <p:cNvPr id="176" name="Elemento gráfico 175" title="balão">
            <a:extLst>
              <a:ext uri="{FF2B5EF4-FFF2-40B4-BE49-F238E27FC236}">
                <a16:creationId xmlns:a16="http://schemas.microsoft.com/office/drawing/2014/main" id="{B93F302A-1971-452D-AFCA-DD02DB91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93546" y="2840756"/>
            <a:ext cx="489652" cy="248839"/>
          </a:xfrm>
          <a:prstGeom prst="rect">
            <a:avLst/>
          </a:prstGeom>
        </p:spPr>
      </p:pic>
      <p:sp>
        <p:nvSpPr>
          <p:cNvPr id="196" name="Caixa de texto 195">
            <a:extLst>
              <a:ext uri="{FF2B5EF4-FFF2-40B4-BE49-F238E27FC236}">
                <a16:creationId xmlns:a16="http://schemas.microsoft.com/office/drawing/2014/main" id="{9E24B3E5-9E8A-4B3A-ADB6-4481250B3F2A}"/>
              </a:ext>
            </a:extLst>
          </p:cNvPr>
          <p:cNvSpPr txBox="1"/>
          <p:nvPr/>
        </p:nvSpPr>
        <p:spPr>
          <a:xfrm>
            <a:off x="2496677" y="3000350"/>
            <a:ext cx="521385" cy="172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Literatura</a:t>
            </a:r>
          </a:p>
        </p:txBody>
      </p:sp>
      <p:grpSp>
        <p:nvGrpSpPr>
          <p:cNvPr id="120" name="Grupo 119" title="Texto de Marco">
            <a:extLst>
              <a:ext uri="{FF2B5EF4-FFF2-40B4-BE49-F238E27FC236}">
                <a16:creationId xmlns:a16="http://schemas.microsoft.com/office/drawing/2014/main" id="{B15CF98A-C041-4C54-83E0-D6B1A0165558}"/>
              </a:ext>
            </a:extLst>
          </p:cNvPr>
          <p:cNvGrpSpPr/>
          <p:nvPr/>
        </p:nvGrpSpPr>
        <p:grpSpPr>
          <a:xfrm>
            <a:off x="2013951" y="4575661"/>
            <a:ext cx="2107228" cy="1192810"/>
            <a:chOff x="2110555" y="2162177"/>
            <a:chExt cx="1349641" cy="830998"/>
          </a:xfrm>
        </p:grpSpPr>
        <p:sp>
          <p:nvSpPr>
            <p:cNvPr id="121" name="Caixa de texto 120">
              <a:extLst>
                <a:ext uri="{FF2B5EF4-FFF2-40B4-BE49-F238E27FC236}">
                  <a16:creationId xmlns:a16="http://schemas.microsoft.com/office/drawing/2014/main" id="{364C8657-37CD-432B-AD71-7255D32855F5}"/>
                </a:ext>
              </a:extLst>
            </p:cNvPr>
            <p:cNvSpPr txBox="1"/>
            <p:nvPr/>
          </p:nvSpPr>
          <p:spPr>
            <a:xfrm>
              <a:off x="2110555" y="2162177"/>
              <a:ext cx="1294782" cy="830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3 Decisões Fundamentais</a:t>
              </a:r>
            </a:p>
          </p:txBody>
        </p:sp>
        <p:sp>
          <p:nvSpPr>
            <p:cNvPr id="123" name="Caixa de texto 122">
              <a:extLst>
                <a:ext uri="{FF2B5EF4-FFF2-40B4-BE49-F238E27FC236}">
                  <a16:creationId xmlns:a16="http://schemas.microsoft.com/office/drawing/2014/main" id="{0207607D-0B96-4C68-979E-099560520B82}"/>
                </a:ext>
              </a:extLst>
            </p:cNvPr>
            <p:cNvSpPr txBox="1"/>
            <p:nvPr/>
          </p:nvSpPr>
          <p:spPr>
            <a:xfrm>
              <a:off x="2266377" y="2403753"/>
              <a:ext cx="1193819" cy="525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I Investimento</a:t>
              </a:r>
            </a:p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II Financiamento</a:t>
              </a:r>
            </a:p>
            <a:p>
              <a:pPr rtl="0"/>
              <a:r>
                <a:rPr lang="pt-B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||| Distribuição de Dividendos</a:t>
              </a:r>
            </a:p>
          </p:txBody>
        </p:sp>
      </p:grpSp>
      <p:sp>
        <p:nvSpPr>
          <p:cNvPr id="119" name="Oval 118" title="Número de Marco">
            <a:extLst>
              <a:ext uri="{FF2B5EF4-FFF2-40B4-BE49-F238E27FC236}">
                <a16:creationId xmlns:a16="http://schemas.microsoft.com/office/drawing/2014/main" id="{F22CCCBA-CDC5-467B-9BDA-06FB3DB21606}"/>
              </a:ext>
            </a:extLst>
          </p:cNvPr>
          <p:cNvSpPr/>
          <p:nvPr/>
        </p:nvSpPr>
        <p:spPr>
          <a:xfrm>
            <a:off x="2822812" y="4182970"/>
            <a:ext cx="305755" cy="3057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03</a:t>
            </a:r>
          </a:p>
        </p:txBody>
      </p:sp>
      <p:pic>
        <p:nvPicPr>
          <p:cNvPr id="157" name="Elemento gráfico 156" title="balão">
            <a:extLst>
              <a:ext uri="{FF2B5EF4-FFF2-40B4-BE49-F238E27FC236}">
                <a16:creationId xmlns:a16="http://schemas.microsoft.com/office/drawing/2014/main" id="{4B5FAE44-10FC-44CC-AB7C-D49DE98D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1588" y="3802156"/>
            <a:ext cx="435769" cy="221456"/>
          </a:xfrm>
          <a:prstGeom prst="rect">
            <a:avLst/>
          </a:prstGeom>
        </p:spPr>
      </p:pic>
      <p:sp>
        <p:nvSpPr>
          <p:cNvPr id="197" name="Caixa de texto 196">
            <a:extLst>
              <a:ext uri="{FF2B5EF4-FFF2-40B4-BE49-F238E27FC236}">
                <a16:creationId xmlns:a16="http://schemas.microsoft.com/office/drawing/2014/main" id="{3984115C-22F4-41EB-BF04-E71D3503F2B5}"/>
              </a:ext>
            </a:extLst>
          </p:cNvPr>
          <p:cNvSpPr txBox="1"/>
          <p:nvPr/>
        </p:nvSpPr>
        <p:spPr>
          <a:xfrm>
            <a:off x="4176130" y="3041533"/>
            <a:ext cx="1166443" cy="182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Analise Quantitativa</a:t>
            </a:r>
          </a:p>
        </p:txBody>
      </p:sp>
      <p:sp>
        <p:nvSpPr>
          <p:cNvPr id="127" name="Caixa de texto 126">
            <a:extLst>
              <a:ext uri="{FF2B5EF4-FFF2-40B4-BE49-F238E27FC236}">
                <a16:creationId xmlns:a16="http://schemas.microsoft.com/office/drawing/2014/main" id="{6B7D43BB-DF0D-41B0-9DCD-3549C3FB8A5F}"/>
              </a:ext>
            </a:extLst>
          </p:cNvPr>
          <p:cNvSpPr txBox="1"/>
          <p:nvPr/>
        </p:nvSpPr>
        <p:spPr>
          <a:xfrm>
            <a:off x="4432111" y="4575661"/>
            <a:ext cx="971087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Metodologia</a:t>
            </a:r>
          </a:p>
        </p:txBody>
      </p:sp>
      <p:sp>
        <p:nvSpPr>
          <p:cNvPr id="125" name="Oval 124" title="Número de Marco">
            <a:extLst>
              <a:ext uri="{FF2B5EF4-FFF2-40B4-BE49-F238E27FC236}">
                <a16:creationId xmlns:a16="http://schemas.microsoft.com/office/drawing/2014/main" id="{CFCC16BE-0C9C-4183-A9E3-BE650504832D}"/>
              </a:ext>
            </a:extLst>
          </p:cNvPr>
          <p:cNvSpPr/>
          <p:nvPr/>
        </p:nvSpPr>
        <p:spPr>
          <a:xfrm>
            <a:off x="4764254" y="4182970"/>
            <a:ext cx="305755" cy="3057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04</a:t>
            </a:r>
          </a:p>
        </p:txBody>
      </p:sp>
      <p:pic>
        <p:nvPicPr>
          <p:cNvPr id="180" name="Elemento gráfico 179" title="balão">
            <a:extLst>
              <a:ext uri="{FF2B5EF4-FFF2-40B4-BE49-F238E27FC236}">
                <a16:creationId xmlns:a16="http://schemas.microsoft.com/office/drawing/2014/main" id="{149461F7-71D2-40F6-AC58-56A23B33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584228" y="3809905"/>
            <a:ext cx="435769" cy="221456"/>
          </a:xfrm>
          <a:prstGeom prst="rect">
            <a:avLst/>
          </a:prstGeom>
        </p:spPr>
      </p:pic>
      <p:grpSp>
        <p:nvGrpSpPr>
          <p:cNvPr id="135" name="Grupo 134" title="Texto de Marco">
            <a:extLst>
              <a:ext uri="{FF2B5EF4-FFF2-40B4-BE49-F238E27FC236}">
                <a16:creationId xmlns:a16="http://schemas.microsoft.com/office/drawing/2014/main" id="{9C021FC8-E21C-449A-BF58-8B0A19ABB84F}"/>
              </a:ext>
            </a:extLst>
          </p:cNvPr>
          <p:cNvGrpSpPr/>
          <p:nvPr/>
        </p:nvGrpSpPr>
        <p:grpSpPr>
          <a:xfrm>
            <a:off x="3474386" y="2147460"/>
            <a:ext cx="971087" cy="346758"/>
            <a:chOff x="2110555" y="2162177"/>
            <a:chExt cx="1294782" cy="462344"/>
          </a:xfrm>
        </p:grpSpPr>
        <p:sp>
          <p:nvSpPr>
            <p:cNvPr id="136" name="Caixa de texto 135">
              <a:extLst>
                <a:ext uri="{FF2B5EF4-FFF2-40B4-BE49-F238E27FC236}">
                  <a16:creationId xmlns:a16="http://schemas.microsoft.com/office/drawing/2014/main" id="{80DC6BE6-5DF7-410B-BE5E-F673AF7AE5AE}"/>
                </a:ext>
              </a:extLst>
            </p:cNvPr>
            <p:cNvSpPr txBox="1"/>
            <p:nvPr/>
          </p:nvSpPr>
          <p:spPr>
            <a:xfrm>
              <a:off x="2110555" y="2162177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Teorias</a:t>
              </a:r>
            </a:p>
          </p:txBody>
        </p:sp>
        <p:sp>
          <p:nvSpPr>
            <p:cNvPr id="137" name="Caixa de texto 136">
              <a:extLst>
                <a:ext uri="{FF2B5EF4-FFF2-40B4-BE49-F238E27FC236}">
                  <a16:creationId xmlns:a16="http://schemas.microsoft.com/office/drawing/2014/main" id="{0DEFCEAC-68C1-40F1-9B35-3772D46BCCEF}"/>
                </a:ext>
              </a:extLst>
            </p:cNvPr>
            <p:cNvSpPr txBox="1"/>
            <p:nvPr/>
          </p:nvSpPr>
          <p:spPr>
            <a:xfrm>
              <a:off x="2110555" y="2470633"/>
              <a:ext cx="129478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endParaRPr lang="pt-BR" sz="7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98" name="Caixa de texto 197">
            <a:extLst>
              <a:ext uri="{FF2B5EF4-FFF2-40B4-BE49-F238E27FC236}">
                <a16:creationId xmlns:a16="http://schemas.microsoft.com/office/drawing/2014/main" id="{384B4D5E-DF22-4556-9F7B-E0627361D734}"/>
              </a:ext>
            </a:extLst>
          </p:cNvPr>
          <p:cNvSpPr txBox="1"/>
          <p:nvPr/>
        </p:nvSpPr>
        <p:spPr>
          <a:xfrm>
            <a:off x="6279061" y="3031759"/>
            <a:ext cx="692593" cy="259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140" name="Oval 139" title="Número de Marco">
            <a:extLst>
              <a:ext uri="{FF2B5EF4-FFF2-40B4-BE49-F238E27FC236}">
                <a16:creationId xmlns:a16="http://schemas.microsoft.com/office/drawing/2014/main" id="{FBC221C4-3F0A-406D-B23A-B58B1480E387}"/>
              </a:ext>
            </a:extLst>
          </p:cNvPr>
          <p:cNvSpPr/>
          <p:nvPr/>
        </p:nvSpPr>
        <p:spPr>
          <a:xfrm>
            <a:off x="6688389" y="4182969"/>
            <a:ext cx="305755" cy="3057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06</a:t>
            </a:r>
          </a:p>
        </p:txBody>
      </p:sp>
      <p:sp>
        <p:nvSpPr>
          <p:cNvPr id="142" name="Caixa de texto 141">
            <a:extLst>
              <a:ext uri="{FF2B5EF4-FFF2-40B4-BE49-F238E27FC236}">
                <a16:creationId xmlns:a16="http://schemas.microsoft.com/office/drawing/2014/main" id="{C00C099A-E5BD-41FF-8EC5-D4F9E8C3CD9B}"/>
              </a:ext>
            </a:extLst>
          </p:cNvPr>
          <p:cNvSpPr txBox="1"/>
          <p:nvPr/>
        </p:nvSpPr>
        <p:spPr>
          <a:xfrm>
            <a:off x="6051139" y="4552026"/>
            <a:ext cx="173696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Analise Da Distribuição dos Dados</a:t>
            </a:r>
          </a:p>
        </p:txBody>
      </p:sp>
      <p:pic>
        <p:nvPicPr>
          <p:cNvPr id="184" name="Elemento gráfico 183" title="balão">
            <a:extLst>
              <a:ext uri="{FF2B5EF4-FFF2-40B4-BE49-F238E27FC236}">
                <a16:creationId xmlns:a16="http://schemas.microsoft.com/office/drawing/2014/main" id="{287891DE-9B03-4F92-B29A-5C284BF2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512654" y="3809905"/>
            <a:ext cx="435769" cy="221456"/>
          </a:xfrm>
          <a:prstGeom prst="rect">
            <a:avLst/>
          </a:prstGeom>
        </p:spPr>
      </p:pic>
      <p:sp>
        <p:nvSpPr>
          <p:cNvPr id="149" name="Caixa de texto 148">
            <a:extLst>
              <a:ext uri="{FF2B5EF4-FFF2-40B4-BE49-F238E27FC236}">
                <a16:creationId xmlns:a16="http://schemas.microsoft.com/office/drawing/2014/main" id="{DC986DC1-84E8-47FB-8950-1039ECBFBBEF}"/>
              </a:ext>
            </a:extLst>
          </p:cNvPr>
          <p:cNvSpPr txBox="1"/>
          <p:nvPr/>
        </p:nvSpPr>
        <p:spPr>
          <a:xfrm>
            <a:off x="5128164" y="2197605"/>
            <a:ext cx="152006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B3 – Base de Dados </a:t>
            </a:r>
          </a:p>
        </p:txBody>
      </p:sp>
      <p:sp>
        <p:nvSpPr>
          <p:cNvPr id="147" name="Oval 146" title="Número de Marco">
            <a:extLst>
              <a:ext uri="{FF2B5EF4-FFF2-40B4-BE49-F238E27FC236}">
                <a16:creationId xmlns:a16="http://schemas.microsoft.com/office/drawing/2014/main" id="{FE69CE1A-2C45-45CB-A60D-9AF7425960BE}"/>
              </a:ext>
            </a:extLst>
          </p:cNvPr>
          <p:cNvSpPr/>
          <p:nvPr/>
        </p:nvSpPr>
        <p:spPr>
          <a:xfrm>
            <a:off x="7247162" y="2534854"/>
            <a:ext cx="305755" cy="3057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07</a:t>
            </a:r>
          </a:p>
        </p:txBody>
      </p:sp>
      <p:pic>
        <p:nvPicPr>
          <p:cNvPr id="182" name="Elemento gráfico 181" title="balão">
            <a:extLst>
              <a:ext uri="{FF2B5EF4-FFF2-40B4-BE49-F238E27FC236}">
                <a16:creationId xmlns:a16="http://schemas.microsoft.com/office/drawing/2014/main" id="{EFA58CA7-C45D-4017-A87E-4B3FAE0C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73283" y="2979417"/>
            <a:ext cx="435769" cy="221456"/>
          </a:xfrm>
          <a:prstGeom prst="rect">
            <a:avLst/>
          </a:prstGeom>
        </p:spPr>
      </p:pic>
      <p:sp>
        <p:nvSpPr>
          <p:cNvPr id="171" name="Caixa de texto 170">
            <a:extLst>
              <a:ext uri="{FF2B5EF4-FFF2-40B4-BE49-F238E27FC236}">
                <a16:creationId xmlns:a16="http://schemas.microsoft.com/office/drawing/2014/main" id="{C6BE5CCB-4A76-4742-8A19-CAE34808F36D}"/>
              </a:ext>
            </a:extLst>
          </p:cNvPr>
          <p:cNvSpPr txBox="1"/>
          <p:nvPr/>
        </p:nvSpPr>
        <p:spPr>
          <a:xfrm>
            <a:off x="6911179" y="2242533"/>
            <a:ext cx="1184465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35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Tobit - Robusto</a:t>
            </a:r>
          </a:p>
        </p:txBody>
      </p:sp>
      <p:grpSp>
        <p:nvGrpSpPr>
          <p:cNvPr id="9" name="Grupo 8" title="Ícone de Sinalização de Hoje">
            <a:extLst>
              <a:ext uri="{FF2B5EF4-FFF2-40B4-BE49-F238E27FC236}">
                <a16:creationId xmlns:a16="http://schemas.microsoft.com/office/drawing/2014/main" id="{E713AA15-D031-498E-B4D1-7ADA659919F7}"/>
              </a:ext>
            </a:extLst>
          </p:cNvPr>
          <p:cNvGrpSpPr/>
          <p:nvPr/>
        </p:nvGrpSpPr>
        <p:grpSpPr>
          <a:xfrm>
            <a:off x="8246381" y="4246271"/>
            <a:ext cx="305755" cy="305755"/>
            <a:chOff x="10636741" y="2652807"/>
            <a:chExt cx="296963" cy="29696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76ADC4C-BFA7-4416-9A82-F3146E0D12B3}"/>
                </a:ext>
              </a:extLst>
            </p:cNvPr>
            <p:cNvSpPr/>
            <p:nvPr/>
          </p:nvSpPr>
          <p:spPr>
            <a:xfrm>
              <a:off x="10636741" y="2652807"/>
              <a:ext cx="296963" cy="2969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0"/>
              <a:endParaRPr lang="pt-BR" sz="45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79" name="Elemento gráfico 178" title="Ícone de Sinalização">
              <a:extLst>
                <a:ext uri="{FF2B5EF4-FFF2-40B4-BE49-F238E27FC236}">
                  <a16:creationId xmlns:a16="http://schemas.microsoft.com/office/drawing/2014/main" id="{FC771D7E-8127-4A74-9881-594D8802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10816" y="2716810"/>
              <a:ext cx="149367" cy="168956"/>
            </a:xfrm>
            <a:prstGeom prst="rect">
              <a:avLst/>
            </a:prstGeom>
          </p:spPr>
        </p:pic>
      </p:grpSp>
      <p:grpSp>
        <p:nvGrpSpPr>
          <p:cNvPr id="13" name="Grupo 12" title="Ano 4">
            <a:extLst>
              <a:ext uri="{FF2B5EF4-FFF2-40B4-BE49-F238E27FC236}">
                <a16:creationId xmlns:a16="http://schemas.microsoft.com/office/drawing/2014/main" id="{796A492B-A461-4DF4-829B-48E03DBB2D84}"/>
              </a:ext>
            </a:extLst>
          </p:cNvPr>
          <p:cNvGrpSpPr/>
          <p:nvPr/>
        </p:nvGrpSpPr>
        <p:grpSpPr>
          <a:xfrm>
            <a:off x="6361015" y="3196535"/>
            <a:ext cx="2349885" cy="421641"/>
            <a:chOff x="8481353" y="3119046"/>
            <a:chExt cx="3133180" cy="562188"/>
          </a:xfrm>
        </p:grpSpPr>
        <p:cxnSp>
          <p:nvCxnSpPr>
            <p:cNvPr id="132" name="Conector Reto 131" title="Linhas T">
              <a:extLst>
                <a:ext uri="{FF2B5EF4-FFF2-40B4-BE49-F238E27FC236}">
                  <a16:creationId xmlns:a16="http://schemas.microsoft.com/office/drawing/2014/main" id="{DADF55DC-8614-46C4-AC8D-C017E79DF8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757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 title="Linhas T">
              <a:extLst>
                <a:ext uri="{FF2B5EF4-FFF2-40B4-BE49-F238E27FC236}">
                  <a16:creationId xmlns:a16="http://schemas.microsoft.com/office/drawing/2014/main" id="{1CC2C11B-DCA8-4886-9E58-AA89E8AF76AE}"/>
                </a:ext>
              </a:extLst>
            </p:cNvPr>
            <p:cNvCxnSpPr>
              <a:cxnSpLocks/>
            </p:cNvCxnSpPr>
            <p:nvPr/>
          </p:nvCxnSpPr>
          <p:spPr>
            <a:xfrm>
              <a:off x="9481202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Seta: Para a Direita 132" title="Seta de Ano">
              <a:extLst>
                <a:ext uri="{FF2B5EF4-FFF2-40B4-BE49-F238E27FC236}">
                  <a16:creationId xmlns:a16="http://schemas.microsoft.com/office/drawing/2014/main" id="{A110A5D9-A956-42CB-B7D5-E146C9C54A57}"/>
                </a:ext>
              </a:extLst>
            </p:cNvPr>
            <p:cNvSpPr/>
            <p:nvPr/>
          </p:nvSpPr>
          <p:spPr>
            <a:xfrm>
              <a:off x="8481353" y="3325978"/>
              <a:ext cx="3133180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75" name="Oval 174" title="Círculo com Trimestre no Fundo">
              <a:extLst>
                <a:ext uri="{FF2B5EF4-FFF2-40B4-BE49-F238E27FC236}">
                  <a16:creationId xmlns:a16="http://schemas.microsoft.com/office/drawing/2014/main" id="{46B7F3B1-E639-4E45-8C09-EEE9623F5744}"/>
                </a:ext>
              </a:extLst>
            </p:cNvPr>
            <p:cNvSpPr/>
            <p:nvPr/>
          </p:nvSpPr>
          <p:spPr>
            <a:xfrm>
              <a:off x="1068250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74" name="Oval 173" title="Círculo com Trimestre no Fundo">
              <a:extLst>
                <a:ext uri="{FF2B5EF4-FFF2-40B4-BE49-F238E27FC236}">
                  <a16:creationId xmlns:a16="http://schemas.microsoft.com/office/drawing/2014/main" id="{22990B42-96AA-4CDA-BEF5-915FC5414678}"/>
                </a:ext>
              </a:extLst>
            </p:cNvPr>
            <p:cNvSpPr/>
            <p:nvPr/>
          </p:nvSpPr>
          <p:spPr>
            <a:xfrm>
              <a:off x="10031923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70" name="Oval 169" title="Círculo com Trimestre no Fundo">
              <a:extLst>
                <a:ext uri="{FF2B5EF4-FFF2-40B4-BE49-F238E27FC236}">
                  <a16:creationId xmlns:a16="http://schemas.microsoft.com/office/drawing/2014/main" id="{0B111BE8-D235-4A79-B144-43953D0D52B3}"/>
                </a:ext>
              </a:extLst>
            </p:cNvPr>
            <p:cNvSpPr/>
            <p:nvPr/>
          </p:nvSpPr>
          <p:spPr>
            <a:xfrm>
              <a:off x="938467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7" name="Oval 166" title="Círculo com Trimestre no Fundo">
              <a:extLst>
                <a:ext uri="{FF2B5EF4-FFF2-40B4-BE49-F238E27FC236}">
                  <a16:creationId xmlns:a16="http://schemas.microsoft.com/office/drawing/2014/main" id="{04E8807B-9D7A-452A-B3FB-3E2BE3E94F86}"/>
                </a:ext>
              </a:extLst>
            </p:cNvPr>
            <p:cNvSpPr/>
            <p:nvPr/>
          </p:nvSpPr>
          <p:spPr>
            <a:xfrm>
              <a:off x="8731634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54" name="Conector Reto 53" title="Linhas T">
              <a:extLst>
                <a:ext uri="{FF2B5EF4-FFF2-40B4-BE49-F238E27FC236}">
                  <a16:creationId xmlns:a16="http://schemas.microsoft.com/office/drawing/2014/main" id="{36A1E96A-0A5C-4A53-B4EC-B6FD837F5F75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 title="Linhas T">
              <a:extLst>
                <a:ext uri="{FF2B5EF4-FFF2-40B4-BE49-F238E27FC236}">
                  <a16:creationId xmlns:a16="http://schemas.microsoft.com/office/drawing/2014/main" id="{D8CC268F-92F4-41DE-866F-F6BF29666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 de texto 108" title="Número do trimestre">
              <a:extLst>
                <a:ext uri="{FF2B5EF4-FFF2-40B4-BE49-F238E27FC236}">
                  <a16:creationId xmlns:a16="http://schemas.microsoft.com/office/drawing/2014/main" id="{611F0B67-8314-4DF8-99E7-108753641C77}"/>
                </a:ext>
              </a:extLst>
            </p:cNvPr>
            <p:cNvSpPr txBox="1"/>
            <p:nvPr/>
          </p:nvSpPr>
          <p:spPr>
            <a:xfrm>
              <a:off x="869683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0" name="Caixa de texto 109" title="Número do trimestre">
              <a:extLst>
                <a:ext uri="{FF2B5EF4-FFF2-40B4-BE49-F238E27FC236}">
                  <a16:creationId xmlns:a16="http://schemas.microsoft.com/office/drawing/2014/main" id="{BAA83CD7-1992-4845-9916-79B3A6737423}"/>
                </a:ext>
              </a:extLst>
            </p:cNvPr>
            <p:cNvSpPr txBox="1"/>
            <p:nvPr/>
          </p:nvSpPr>
          <p:spPr>
            <a:xfrm>
              <a:off x="934434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1" name="Caixa de texto 110" title="Número do trimestre">
              <a:extLst>
                <a:ext uri="{FF2B5EF4-FFF2-40B4-BE49-F238E27FC236}">
                  <a16:creationId xmlns:a16="http://schemas.microsoft.com/office/drawing/2014/main" id="{2F2B6738-A856-4DBF-B465-BC5964B0D7BC}"/>
                </a:ext>
              </a:extLst>
            </p:cNvPr>
            <p:cNvSpPr txBox="1"/>
            <p:nvPr/>
          </p:nvSpPr>
          <p:spPr>
            <a:xfrm>
              <a:off x="999186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2" name="Caixa de texto 111" title="Número do trimestre">
              <a:extLst>
                <a:ext uri="{FF2B5EF4-FFF2-40B4-BE49-F238E27FC236}">
                  <a16:creationId xmlns:a16="http://schemas.microsoft.com/office/drawing/2014/main" id="{C941D233-C1E8-47A4-83C7-CEDB158017C3}"/>
                </a:ext>
              </a:extLst>
            </p:cNvPr>
            <p:cNvSpPr txBox="1"/>
            <p:nvPr/>
          </p:nvSpPr>
          <p:spPr>
            <a:xfrm>
              <a:off x="10639376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2" name="Grupo 11" title="Ano 3">
            <a:extLst>
              <a:ext uri="{FF2B5EF4-FFF2-40B4-BE49-F238E27FC236}">
                <a16:creationId xmlns:a16="http://schemas.microsoft.com/office/drawing/2014/main" id="{3F285DE4-D4F7-46DA-AB4A-CA9A01C3467F}"/>
              </a:ext>
            </a:extLst>
          </p:cNvPr>
          <p:cNvGrpSpPr/>
          <p:nvPr/>
        </p:nvGrpSpPr>
        <p:grpSpPr>
          <a:xfrm>
            <a:off x="4414971" y="3196535"/>
            <a:ext cx="2088153" cy="421641"/>
            <a:chOff x="5886628" y="3119046"/>
            <a:chExt cx="2784204" cy="562188"/>
          </a:xfrm>
        </p:grpSpPr>
        <p:cxnSp>
          <p:nvCxnSpPr>
            <p:cNvPr id="118" name="Conector Reto 117" title="Linhas T">
              <a:extLst>
                <a:ext uri="{FF2B5EF4-FFF2-40B4-BE49-F238E27FC236}">
                  <a16:creationId xmlns:a16="http://schemas.microsoft.com/office/drawing/2014/main" id="{41B307BB-3402-4094-9F33-C702425765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0490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Seta: Para a Direita 184" title="Seta de Ano">
              <a:extLst>
                <a:ext uri="{FF2B5EF4-FFF2-40B4-BE49-F238E27FC236}">
                  <a16:creationId xmlns:a16="http://schemas.microsoft.com/office/drawing/2014/main" id="{A7D364CD-A62A-4E74-A3A3-D45CADD6DED2}"/>
                </a:ext>
              </a:extLst>
            </p:cNvPr>
            <p:cNvSpPr/>
            <p:nvPr/>
          </p:nvSpPr>
          <p:spPr>
            <a:xfrm>
              <a:off x="5886628" y="3325978"/>
              <a:ext cx="2784204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66" name="Oval 165" title="Círculo com Trimestre no Fundo">
              <a:extLst>
                <a:ext uri="{FF2B5EF4-FFF2-40B4-BE49-F238E27FC236}">
                  <a16:creationId xmlns:a16="http://schemas.microsoft.com/office/drawing/2014/main" id="{CD235FFC-6A0E-47AF-AC8F-20677EB444FC}"/>
                </a:ext>
              </a:extLst>
            </p:cNvPr>
            <p:cNvSpPr/>
            <p:nvPr/>
          </p:nvSpPr>
          <p:spPr>
            <a:xfrm>
              <a:off x="809593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5" name="Oval 164" title="Círculo com Trimestre no Fundo">
              <a:extLst>
                <a:ext uri="{FF2B5EF4-FFF2-40B4-BE49-F238E27FC236}">
                  <a16:creationId xmlns:a16="http://schemas.microsoft.com/office/drawing/2014/main" id="{D7F66751-5B2A-464C-A0AD-37B9D94CCC55}"/>
                </a:ext>
              </a:extLst>
            </p:cNvPr>
            <p:cNvSpPr/>
            <p:nvPr/>
          </p:nvSpPr>
          <p:spPr>
            <a:xfrm>
              <a:off x="7443121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4" name="Oval 163" title="Círculo com Trimestre no Fundo">
              <a:extLst>
                <a:ext uri="{FF2B5EF4-FFF2-40B4-BE49-F238E27FC236}">
                  <a16:creationId xmlns:a16="http://schemas.microsoft.com/office/drawing/2014/main" id="{2BB6040F-EB4E-4310-BF98-25F47485E087}"/>
                </a:ext>
              </a:extLst>
            </p:cNvPr>
            <p:cNvSpPr/>
            <p:nvPr/>
          </p:nvSpPr>
          <p:spPr>
            <a:xfrm>
              <a:off x="6791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3" name="Oval 162" title="Círculo com Trimestre no Fundo">
              <a:extLst>
                <a:ext uri="{FF2B5EF4-FFF2-40B4-BE49-F238E27FC236}">
                  <a16:creationId xmlns:a16="http://schemas.microsoft.com/office/drawing/2014/main" id="{CBAEC703-69EC-45A2-BB54-7EAC7D4E5E9C}"/>
                </a:ext>
              </a:extLst>
            </p:cNvPr>
            <p:cNvSpPr/>
            <p:nvPr/>
          </p:nvSpPr>
          <p:spPr>
            <a:xfrm>
              <a:off x="614075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50" name="Conector Reto 49" title="Linhas T">
              <a:extLst>
                <a:ext uri="{FF2B5EF4-FFF2-40B4-BE49-F238E27FC236}">
                  <a16:creationId xmlns:a16="http://schemas.microsoft.com/office/drawing/2014/main" id="{521F9259-091E-4E50-AC57-3FA326D587DF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 title="Linhas T">
              <a:extLst>
                <a:ext uri="{FF2B5EF4-FFF2-40B4-BE49-F238E27FC236}">
                  <a16:creationId xmlns:a16="http://schemas.microsoft.com/office/drawing/2014/main" id="{F54047B2-9C08-4A8C-A924-AA676C29FB41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 title="Linhas T">
              <a:extLst>
                <a:ext uri="{FF2B5EF4-FFF2-40B4-BE49-F238E27FC236}">
                  <a16:creationId xmlns:a16="http://schemas.microsoft.com/office/drawing/2014/main" id="{1B503BE8-868F-4660-8AFA-BE353AB48B6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aixa de texto 104" title="Número do trimestre">
              <a:extLst>
                <a:ext uri="{FF2B5EF4-FFF2-40B4-BE49-F238E27FC236}">
                  <a16:creationId xmlns:a16="http://schemas.microsoft.com/office/drawing/2014/main" id="{16EAD50A-0933-4C9C-95E6-08A076B32041}"/>
                </a:ext>
              </a:extLst>
            </p:cNvPr>
            <p:cNvSpPr txBox="1"/>
            <p:nvPr/>
          </p:nvSpPr>
          <p:spPr>
            <a:xfrm>
              <a:off x="610677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6" name="Caixa de texto 105" title="Número do trimestre">
              <a:extLst>
                <a:ext uri="{FF2B5EF4-FFF2-40B4-BE49-F238E27FC236}">
                  <a16:creationId xmlns:a16="http://schemas.microsoft.com/office/drawing/2014/main" id="{1A5CBF37-8585-4DC5-9107-7C048ACE4F6B}"/>
                </a:ext>
              </a:extLst>
            </p:cNvPr>
            <p:cNvSpPr txBox="1"/>
            <p:nvPr/>
          </p:nvSpPr>
          <p:spPr>
            <a:xfrm>
              <a:off x="675428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7" name="Caixa de texto 106" title="Número do trimestre">
              <a:extLst>
                <a:ext uri="{FF2B5EF4-FFF2-40B4-BE49-F238E27FC236}">
                  <a16:creationId xmlns:a16="http://schemas.microsoft.com/office/drawing/2014/main" id="{1B2A0732-77CE-4CCD-9584-C8A3BD068222}"/>
                </a:ext>
              </a:extLst>
            </p:cNvPr>
            <p:cNvSpPr txBox="1"/>
            <p:nvPr/>
          </p:nvSpPr>
          <p:spPr>
            <a:xfrm>
              <a:off x="740180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8" name="Caixa de texto 107" title="Número do trimestre">
              <a:extLst>
                <a:ext uri="{FF2B5EF4-FFF2-40B4-BE49-F238E27FC236}">
                  <a16:creationId xmlns:a16="http://schemas.microsoft.com/office/drawing/2014/main" id="{D56C61BF-4889-44FB-9251-6B314A0F79CE}"/>
                </a:ext>
              </a:extLst>
            </p:cNvPr>
            <p:cNvSpPr txBox="1"/>
            <p:nvPr/>
          </p:nvSpPr>
          <p:spPr>
            <a:xfrm>
              <a:off x="804931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0" name="Grupo 9" title="Ano 2">
            <a:extLst>
              <a:ext uri="{FF2B5EF4-FFF2-40B4-BE49-F238E27FC236}">
                <a16:creationId xmlns:a16="http://schemas.microsoft.com/office/drawing/2014/main" id="{08CFCDD2-2F04-4844-95B5-E9B4F725068A}"/>
              </a:ext>
            </a:extLst>
          </p:cNvPr>
          <p:cNvGrpSpPr/>
          <p:nvPr/>
        </p:nvGrpSpPr>
        <p:grpSpPr>
          <a:xfrm>
            <a:off x="2481856" y="3196535"/>
            <a:ext cx="2069397" cy="421313"/>
            <a:chOff x="3309141" y="3119046"/>
            <a:chExt cx="2759196" cy="561751"/>
          </a:xfrm>
        </p:grpSpPr>
        <p:sp>
          <p:nvSpPr>
            <p:cNvPr id="131" name="Seta: Para a Direita 130" title="Seta de Ano">
              <a:extLst>
                <a:ext uri="{FF2B5EF4-FFF2-40B4-BE49-F238E27FC236}">
                  <a16:creationId xmlns:a16="http://schemas.microsoft.com/office/drawing/2014/main" id="{263DB357-E526-408B-9B3F-F017605849ED}"/>
                </a:ext>
              </a:extLst>
            </p:cNvPr>
            <p:cNvSpPr/>
            <p:nvPr/>
          </p:nvSpPr>
          <p:spPr>
            <a:xfrm>
              <a:off x="3309141" y="3325541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62" name="Oval 161" title="Círculo com Trimestre no Fundo">
              <a:extLst>
                <a:ext uri="{FF2B5EF4-FFF2-40B4-BE49-F238E27FC236}">
                  <a16:creationId xmlns:a16="http://schemas.microsoft.com/office/drawing/2014/main" id="{DDADAC53-FEC9-400E-B7FC-72F25EF0FE21}"/>
                </a:ext>
              </a:extLst>
            </p:cNvPr>
            <p:cNvSpPr/>
            <p:nvPr/>
          </p:nvSpPr>
          <p:spPr>
            <a:xfrm>
              <a:off x="5494904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1" name="Oval 160" title="Círculo com Trimestre no Fundo">
              <a:extLst>
                <a:ext uri="{FF2B5EF4-FFF2-40B4-BE49-F238E27FC236}">
                  <a16:creationId xmlns:a16="http://schemas.microsoft.com/office/drawing/2014/main" id="{EC0BAC80-DECA-4286-9763-E1B32B824792}"/>
                </a:ext>
              </a:extLst>
            </p:cNvPr>
            <p:cNvSpPr/>
            <p:nvPr/>
          </p:nvSpPr>
          <p:spPr>
            <a:xfrm>
              <a:off x="4845879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60" name="Oval 159" title="Círculo com Trimestre no Fundo">
              <a:extLst>
                <a:ext uri="{FF2B5EF4-FFF2-40B4-BE49-F238E27FC236}">
                  <a16:creationId xmlns:a16="http://schemas.microsoft.com/office/drawing/2014/main" id="{83C4B4F8-27D7-41DD-896D-A1B91FF462FD}"/>
                </a:ext>
              </a:extLst>
            </p:cNvPr>
            <p:cNvSpPr/>
            <p:nvPr/>
          </p:nvSpPr>
          <p:spPr>
            <a:xfrm>
              <a:off x="420935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59" name="Oval 158" title="Círculo com Trimestre no Fundo">
              <a:extLst>
                <a:ext uri="{FF2B5EF4-FFF2-40B4-BE49-F238E27FC236}">
                  <a16:creationId xmlns:a16="http://schemas.microsoft.com/office/drawing/2014/main" id="{AE29C92D-0A5A-405A-B0B6-9115A90C3CB7}"/>
                </a:ext>
              </a:extLst>
            </p:cNvPr>
            <p:cNvSpPr/>
            <p:nvPr/>
          </p:nvSpPr>
          <p:spPr>
            <a:xfrm>
              <a:off x="355216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38" name="Conector Reto 37" title="Linhas T">
              <a:extLst>
                <a:ext uri="{FF2B5EF4-FFF2-40B4-BE49-F238E27FC236}">
                  <a16:creationId xmlns:a16="http://schemas.microsoft.com/office/drawing/2014/main" id="{AF8B8BAA-B7B7-419D-B159-3760CB7AE57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3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 title="Linhas T">
              <a:extLst>
                <a:ext uri="{FF2B5EF4-FFF2-40B4-BE49-F238E27FC236}">
                  <a16:creationId xmlns:a16="http://schemas.microsoft.com/office/drawing/2014/main" id="{8CEE23F6-603B-4DB5-A968-8F086AA2A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5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 title="Linhas T">
              <a:extLst>
                <a:ext uri="{FF2B5EF4-FFF2-40B4-BE49-F238E27FC236}">
                  <a16:creationId xmlns:a16="http://schemas.microsoft.com/office/drawing/2014/main" id="{B0EC7A32-A13D-40FD-8FCB-9A2616556D19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7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 title="Linhas T">
              <a:extLst>
                <a:ext uri="{FF2B5EF4-FFF2-40B4-BE49-F238E27FC236}">
                  <a16:creationId xmlns:a16="http://schemas.microsoft.com/office/drawing/2014/main" id="{662638A0-3098-431F-BE5E-612EF4623E0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1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ixa de texto 100" title="Número do trimestre">
              <a:extLst>
                <a:ext uri="{FF2B5EF4-FFF2-40B4-BE49-F238E27FC236}">
                  <a16:creationId xmlns:a16="http://schemas.microsoft.com/office/drawing/2014/main" id="{316E8E00-CDAC-4884-B354-EEC46B99951A}"/>
                </a:ext>
              </a:extLst>
            </p:cNvPr>
            <p:cNvSpPr txBox="1"/>
            <p:nvPr/>
          </p:nvSpPr>
          <p:spPr>
            <a:xfrm>
              <a:off x="351671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2" name="Caixa de texto 101" title="Número do trimestre">
              <a:extLst>
                <a:ext uri="{FF2B5EF4-FFF2-40B4-BE49-F238E27FC236}">
                  <a16:creationId xmlns:a16="http://schemas.microsoft.com/office/drawing/2014/main" id="{99123C15-08DD-4459-98C8-FB1D88A48434}"/>
                </a:ext>
              </a:extLst>
            </p:cNvPr>
            <p:cNvSpPr txBox="1"/>
            <p:nvPr/>
          </p:nvSpPr>
          <p:spPr>
            <a:xfrm>
              <a:off x="416422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3" name="Caixa de texto 102" title="Número do trimestre">
              <a:extLst>
                <a:ext uri="{FF2B5EF4-FFF2-40B4-BE49-F238E27FC236}">
                  <a16:creationId xmlns:a16="http://schemas.microsoft.com/office/drawing/2014/main" id="{702C22D6-E9B8-49C2-813B-3220EF5976F5}"/>
                </a:ext>
              </a:extLst>
            </p:cNvPr>
            <p:cNvSpPr txBox="1"/>
            <p:nvPr/>
          </p:nvSpPr>
          <p:spPr>
            <a:xfrm>
              <a:off x="48117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4" name="Caixa de texto 103" title="Número do trimestre">
              <a:extLst>
                <a:ext uri="{FF2B5EF4-FFF2-40B4-BE49-F238E27FC236}">
                  <a16:creationId xmlns:a16="http://schemas.microsoft.com/office/drawing/2014/main" id="{71DFD606-8479-465C-B5A5-ACC2FD6A05AD}"/>
                </a:ext>
              </a:extLst>
            </p:cNvPr>
            <p:cNvSpPr txBox="1"/>
            <p:nvPr/>
          </p:nvSpPr>
          <p:spPr>
            <a:xfrm>
              <a:off x="545925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8" name="Grupo 7" title="Ano 1">
            <a:extLst>
              <a:ext uri="{FF2B5EF4-FFF2-40B4-BE49-F238E27FC236}">
                <a16:creationId xmlns:a16="http://schemas.microsoft.com/office/drawing/2014/main" id="{3FE7C816-8C1F-4196-BD8D-ED7BD2BF863D}"/>
              </a:ext>
            </a:extLst>
          </p:cNvPr>
          <p:cNvGrpSpPr/>
          <p:nvPr/>
        </p:nvGrpSpPr>
        <p:grpSpPr>
          <a:xfrm>
            <a:off x="593761" y="3196535"/>
            <a:ext cx="2021576" cy="421313"/>
            <a:chOff x="791681" y="3119046"/>
            <a:chExt cx="2695434" cy="561751"/>
          </a:xfrm>
        </p:grpSpPr>
        <p:cxnSp>
          <p:nvCxnSpPr>
            <p:cNvPr id="113" name="Conector Reto 112" title="Linhas T">
              <a:extLst>
                <a:ext uri="{FF2B5EF4-FFF2-40B4-BE49-F238E27FC236}">
                  <a16:creationId xmlns:a16="http://schemas.microsoft.com/office/drawing/2014/main" id="{75F70EA1-B891-4307-896D-A45153BF8E82}"/>
                </a:ext>
              </a:extLst>
            </p:cNvPr>
            <p:cNvCxnSpPr>
              <a:cxnSpLocks/>
            </p:cNvCxnSpPr>
            <p:nvPr/>
          </p:nvCxnSpPr>
          <p:spPr>
            <a:xfrm>
              <a:off x="170330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Seta: Para a Direita 129" title="Seta de Ano">
              <a:extLst>
                <a:ext uri="{FF2B5EF4-FFF2-40B4-BE49-F238E27FC236}">
                  <a16:creationId xmlns:a16="http://schemas.microsoft.com/office/drawing/2014/main" id="{87B1024A-9540-4EF2-9517-87E3BE7BCE76}"/>
                </a:ext>
              </a:extLst>
            </p:cNvPr>
            <p:cNvSpPr/>
            <p:nvPr/>
          </p:nvSpPr>
          <p:spPr>
            <a:xfrm>
              <a:off x="791681" y="3325541"/>
              <a:ext cx="2695434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>
                <a:latin typeface="Trebuchet MS" panose="020B0603020202020204" pitchFamily="34" charset="0"/>
              </a:endParaRPr>
            </a:p>
          </p:txBody>
        </p:sp>
        <p:sp>
          <p:nvSpPr>
            <p:cNvPr id="158" name="Oval 157" title="Círculo com Trimestre no Fundo">
              <a:extLst>
                <a:ext uri="{FF2B5EF4-FFF2-40B4-BE49-F238E27FC236}">
                  <a16:creationId xmlns:a16="http://schemas.microsoft.com/office/drawing/2014/main" id="{74AE39C1-CE7F-4294-BA9F-DE5050CFDD2F}"/>
                </a:ext>
              </a:extLst>
            </p:cNvPr>
            <p:cNvSpPr/>
            <p:nvPr/>
          </p:nvSpPr>
          <p:spPr>
            <a:xfrm>
              <a:off x="2913639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45" name="Oval 144" title="Círculo com Trimestre no Fundo">
              <a:extLst>
                <a:ext uri="{FF2B5EF4-FFF2-40B4-BE49-F238E27FC236}">
                  <a16:creationId xmlns:a16="http://schemas.microsoft.com/office/drawing/2014/main" id="{4EC46266-F9A2-46D0-9AAB-09889D0F8267}"/>
                </a:ext>
              </a:extLst>
            </p:cNvPr>
            <p:cNvSpPr/>
            <p:nvPr/>
          </p:nvSpPr>
          <p:spPr>
            <a:xfrm>
              <a:off x="2256010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134" name="Oval 133" title="Círculo com Trimestre no Fundo">
              <a:extLst>
                <a:ext uri="{FF2B5EF4-FFF2-40B4-BE49-F238E27FC236}">
                  <a16:creationId xmlns:a16="http://schemas.microsoft.com/office/drawing/2014/main" id="{90488C51-8860-4A29-A9FF-840EEF3025C6}"/>
                </a:ext>
              </a:extLst>
            </p:cNvPr>
            <p:cNvSpPr/>
            <p:nvPr/>
          </p:nvSpPr>
          <p:spPr>
            <a:xfrm>
              <a:off x="161174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sp>
          <p:nvSpPr>
            <p:cNvPr id="26" name="Oval 25" title="Círculo com Trimestre no Fundo">
              <a:extLst>
                <a:ext uri="{FF2B5EF4-FFF2-40B4-BE49-F238E27FC236}">
                  <a16:creationId xmlns:a16="http://schemas.microsoft.com/office/drawing/2014/main" id="{2816A943-3130-484E-97D1-6C7917F3DD30}"/>
                </a:ext>
              </a:extLst>
            </p:cNvPr>
            <p:cNvSpPr/>
            <p:nvPr/>
          </p:nvSpPr>
          <p:spPr>
            <a:xfrm>
              <a:off x="965783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>
                <a:latin typeface="Trebuchet MS" panose="020B0603020202020204" pitchFamily="34" charset="0"/>
              </a:endParaRPr>
            </a:p>
          </p:txBody>
        </p:sp>
        <p:cxnSp>
          <p:nvCxnSpPr>
            <p:cNvPr id="30" name="Conector Reto 29" title="Linhas T">
              <a:extLst>
                <a:ext uri="{FF2B5EF4-FFF2-40B4-BE49-F238E27FC236}">
                  <a16:creationId xmlns:a16="http://schemas.microsoft.com/office/drawing/2014/main" id="{6190EE01-B30F-4CAC-8C6A-FD17EDED6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5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 title="Linhas T">
              <a:extLst>
                <a:ext uri="{FF2B5EF4-FFF2-40B4-BE49-F238E27FC236}">
                  <a16:creationId xmlns:a16="http://schemas.microsoft.com/office/drawing/2014/main" id="{095D6F0B-DF34-40DB-AB6A-1DF127E269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5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 title="Linhas T">
              <a:extLst>
                <a:ext uri="{FF2B5EF4-FFF2-40B4-BE49-F238E27FC236}">
                  <a16:creationId xmlns:a16="http://schemas.microsoft.com/office/drawing/2014/main" id="{4B8B0E64-F638-410E-B55B-23FF670F97FA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 de texto 71" title="Número do trimestre">
              <a:extLst>
                <a:ext uri="{FF2B5EF4-FFF2-40B4-BE49-F238E27FC236}">
                  <a16:creationId xmlns:a16="http://schemas.microsoft.com/office/drawing/2014/main" id="{4E8CE979-A9B5-418A-BC22-CF6E42776816}"/>
                </a:ext>
              </a:extLst>
            </p:cNvPr>
            <p:cNvSpPr txBox="1"/>
            <p:nvPr/>
          </p:nvSpPr>
          <p:spPr>
            <a:xfrm>
              <a:off x="92665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T1</a:t>
              </a:r>
              <a:endParaRPr lang="pt-BR" sz="75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3" name="Caixa de texto 72" title="Número do trimestre">
              <a:extLst>
                <a:ext uri="{FF2B5EF4-FFF2-40B4-BE49-F238E27FC236}">
                  <a16:creationId xmlns:a16="http://schemas.microsoft.com/office/drawing/2014/main" id="{6DF41A29-164B-42EC-9F68-19D2E3AEC527}"/>
                </a:ext>
              </a:extLst>
            </p:cNvPr>
            <p:cNvSpPr txBox="1"/>
            <p:nvPr/>
          </p:nvSpPr>
          <p:spPr>
            <a:xfrm>
              <a:off x="157416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T2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4" name="Caixa de texto 73" title="Número do trimestre">
              <a:extLst>
                <a:ext uri="{FF2B5EF4-FFF2-40B4-BE49-F238E27FC236}">
                  <a16:creationId xmlns:a16="http://schemas.microsoft.com/office/drawing/2014/main" id="{7162BA43-FD37-4686-8437-28F117A90A25}"/>
                </a:ext>
              </a:extLst>
            </p:cNvPr>
            <p:cNvSpPr txBox="1"/>
            <p:nvPr/>
          </p:nvSpPr>
          <p:spPr>
            <a:xfrm>
              <a:off x="222168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T3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5" name="Caixa de texto 74" title="Número do trimestre">
              <a:extLst>
                <a:ext uri="{FF2B5EF4-FFF2-40B4-BE49-F238E27FC236}">
                  <a16:creationId xmlns:a16="http://schemas.microsoft.com/office/drawing/2014/main" id="{2717FE78-5079-4505-AEB2-D90CAE956F0A}"/>
                </a:ext>
              </a:extLst>
            </p:cNvPr>
            <p:cNvSpPr txBox="1"/>
            <p:nvPr/>
          </p:nvSpPr>
          <p:spPr>
            <a:xfrm>
              <a:off x="286919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pt-BR" sz="7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T4</a:t>
              </a:r>
              <a:endParaRPr lang="pt-BR" sz="75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6" name="Oval 5" title="Número de Marco">
            <a:extLst>
              <a:ext uri="{FF2B5EF4-FFF2-40B4-BE49-F238E27FC236}">
                <a16:creationId xmlns:a16="http://schemas.microsoft.com/office/drawing/2014/main" id="{A4D53F68-1ADD-0320-677A-38BFDA825BF2}"/>
              </a:ext>
            </a:extLst>
          </p:cNvPr>
          <p:cNvSpPr/>
          <p:nvPr/>
        </p:nvSpPr>
        <p:spPr>
          <a:xfrm>
            <a:off x="3824805" y="2392902"/>
            <a:ext cx="305755" cy="3057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04</a:t>
            </a:r>
          </a:p>
        </p:txBody>
      </p:sp>
      <p:pic>
        <p:nvPicPr>
          <p:cNvPr id="15" name="Elemento gráfico 175" title="balão">
            <a:extLst>
              <a:ext uri="{FF2B5EF4-FFF2-40B4-BE49-F238E27FC236}">
                <a16:creationId xmlns:a16="http://schemas.microsoft.com/office/drawing/2014/main" id="{2527EF1B-89AD-17D5-5652-7E80249E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839524" y="2908117"/>
            <a:ext cx="489652" cy="248839"/>
          </a:xfrm>
          <a:prstGeom prst="rect">
            <a:avLst/>
          </a:prstGeom>
        </p:spPr>
      </p:pic>
      <p:pic>
        <p:nvPicPr>
          <p:cNvPr id="4" name="Elemento gráfico 175" title="balão">
            <a:extLst>
              <a:ext uri="{FF2B5EF4-FFF2-40B4-BE49-F238E27FC236}">
                <a16:creationId xmlns:a16="http://schemas.microsoft.com/office/drawing/2014/main" id="{EB916C2D-7E7C-BF44-9290-C23AADCC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777897" y="2960106"/>
            <a:ext cx="489652" cy="248839"/>
          </a:xfrm>
          <a:prstGeom prst="rect">
            <a:avLst/>
          </a:prstGeom>
        </p:spPr>
      </p:pic>
      <p:sp>
        <p:nvSpPr>
          <p:cNvPr id="16" name="Oval 15" title="Número de Marco">
            <a:extLst>
              <a:ext uri="{FF2B5EF4-FFF2-40B4-BE49-F238E27FC236}">
                <a16:creationId xmlns:a16="http://schemas.microsoft.com/office/drawing/2014/main" id="{C81AC008-BF8F-6802-15FB-15C888E33324}"/>
              </a:ext>
            </a:extLst>
          </p:cNvPr>
          <p:cNvSpPr/>
          <p:nvPr/>
        </p:nvSpPr>
        <p:spPr>
          <a:xfrm>
            <a:off x="5769879" y="2474192"/>
            <a:ext cx="305755" cy="3057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pt-BR" sz="750">
                <a:solidFill>
                  <a:schemeClr val="bg1"/>
                </a:solidFill>
                <a:latin typeface="Trebuchet MS" panose="020B0603020202020204" pitchFamily="34" charset="0"/>
              </a:rPr>
              <a:t>05</a:t>
            </a:r>
          </a:p>
        </p:txBody>
      </p:sp>
      <p:pic>
        <p:nvPicPr>
          <p:cNvPr id="18" name="Elemento gráfico 183" title="balão">
            <a:extLst>
              <a:ext uri="{FF2B5EF4-FFF2-40B4-BE49-F238E27FC236}">
                <a16:creationId xmlns:a16="http://schemas.microsoft.com/office/drawing/2014/main" id="{9CFD9C0F-C194-247E-CBE9-ADFF7106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943484" y="3751307"/>
            <a:ext cx="601650" cy="305756"/>
          </a:xfrm>
          <a:prstGeom prst="rect">
            <a:avLst/>
          </a:prstGeom>
        </p:spPr>
      </p:pic>
      <p:sp>
        <p:nvSpPr>
          <p:cNvPr id="20" name="Caixa de texto 197">
            <a:extLst>
              <a:ext uri="{FF2B5EF4-FFF2-40B4-BE49-F238E27FC236}">
                <a16:creationId xmlns:a16="http://schemas.microsoft.com/office/drawing/2014/main" id="{7E4B185F-642E-150A-10B8-28B1287C91B5}"/>
              </a:ext>
            </a:extLst>
          </p:cNvPr>
          <p:cNvSpPr txBox="1"/>
          <p:nvPr/>
        </p:nvSpPr>
        <p:spPr>
          <a:xfrm>
            <a:off x="8050890" y="4590992"/>
            <a:ext cx="692593" cy="259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750" b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Conclusões Finais</a:t>
            </a:r>
          </a:p>
        </p:txBody>
      </p: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B18B-9F4A-1D14-3653-1915E276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ANÁLISE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9AD92E-2998-B5F4-CF2E-EE8020C75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2586"/>
            <a:ext cx="8229600" cy="369939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sz="2800"/>
              <a:t> Modelo Econométrico: Regressão Com </a:t>
            </a:r>
            <a:r>
              <a:rPr lang="pt-BR" sz="2800" err="1"/>
              <a:t>Dummy</a:t>
            </a:r>
            <a:endParaRPr lang="pt-BR" sz="2800"/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Variável Base: Setor De Energia</a:t>
            </a:r>
          </a:p>
          <a:p>
            <a:pPr>
              <a:buFont typeface="Wingdings" pitchFamily="2" charset="2"/>
              <a:buChar char="q"/>
            </a:pPr>
            <a:endParaRPr lang="pt-BR" sz="2800"/>
          </a:p>
          <a:p>
            <a:pPr>
              <a:buFont typeface="Wingdings" pitchFamily="2" charset="2"/>
              <a:buChar char="q"/>
            </a:pPr>
            <a:r>
              <a:rPr lang="pt-BR" sz="2800"/>
              <a:t>Nível de Significância: p &lt; 10%</a:t>
            </a:r>
          </a:p>
        </p:txBody>
      </p:sp>
    </p:spTree>
    <p:extLst>
      <p:ext uri="{BB962C8B-B14F-4D97-AF65-F5344CB8AC3E}">
        <p14:creationId xmlns:p14="http://schemas.microsoft.com/office/powerpoint/2010/main" val="266224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53F90B8-716E-06FA-B9DC-FB3A0633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7" y="575323"/>
            <a:ext cx="7871810" cy="429714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678792" y="5082349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Financeiro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</p:spTree>
    <p:extLst>
      <p:ext uri="{BB962C8B-B14F-4D97-AF65-F5344CB8AC3E}">
        <p14:creationId xmlns:p14="http://schemas.microsoft.com/office/powerpoint/2010/main" val="4059447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Tecnologia, Utilidade Pública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877D82-466D-3510-B423-87FA2532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31" y="273707"/>
            <a:ext cx="7946989" cy="480864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72375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DB520-8CBF-7182-3A5F-F5218E8A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6" y="514569"/>
            <a:ext cx="7885531" cy="468436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8000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97EBE7-E504-CA2B-DE94-20835F9B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2" y="473092"/>
            <a:ext cx="8296016" cy="442078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62888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E1379D-5AB7-6BA7-D9AB-58193DE7E290}"/>
              </a:ext>
            </a:extLst>
          </p:cNvPr>
          <p:cNvSpPr txBox="1"/>
          <p:nvPr/>
        </p:nvSpPr>
        <p:spPr>
          <a:xfrm>
            <a:off x="533545" y="5383964"/>
            <a:ext cx="67222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pt-BR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  <a:r>
              <a:rPr lang="pt-BR"/>
              <a:t> Setor de Utilidade Pública &gt; 10%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endParaRPr lang="pt-BR"/>
          </a:p>
          <a:p>
            <a:pPr marL="285750" indent="-285750" algn="l">
              <a:buFont typeface="Wingdings" pitchFamily="2" charset="2"/>
              <a:buChar char="q"/>
            </a:pPr>
            <a:r>
              <a:rPr lang="pt-BR"/>
              <a:t>Todos os outros setores &lt; 10%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8B2AD9-B967-37AA-5C11-661BEF4B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69" y="273707"/>
            <a:ext cx="7411983" cy="49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4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3106014-343B-11C9-D87C-BCA295D0C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030180"/>
              </p:ext>
            </p:extLst>
          </p:nvPr>
        </p:nvGraphicFramePr>
        <p:xfrm>
          <a:off x="377148" y="4528568"/>
          <a:ext cx="5073650" cy="188827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194290079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37185754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489245009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404210355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40380452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124725802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3752219652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118253839"/>
                    </a:ext>
                  </a:extLst>
                </a:gridCol>
              </a:tblGrid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6391318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0.5412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71.81%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0.10498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11.07%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4.01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8368865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0.8373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131.01%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0.16241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17.63%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0.1384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4479984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6.8547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6.8547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1.32961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1.3296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0.8041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8.52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4271090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-0.0069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-0.69%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-0.00133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-1.57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0.1168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5061201"/>
                  </a:ext>
                </a:extLst>
              </a:tr>
              <a:tr h="31471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1.07%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1766118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FD77778-A74C-15A0-E278-78DC2123B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638921"/>
              </p:ext>
            </p:extLst>
          </p:nvPr>
        </p:nvGraphicFramePr>
        <p:xfrm>
          <a:off x="377147" y="2006730"/>
          <a:ext cx="5073650" cy="203610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100998447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73387372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18574179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59419937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68558117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691609301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1469135578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403923784"/>
                    </a:ext>
                  </a:extLst>
                </a:gridCol>
              </a:tblGrid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4629063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0.5693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76.69%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12.02%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4.13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4095355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0.8233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127.79%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0.16420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17.84%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0.1380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5.96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4605747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7.2674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7.2674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1.44947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0.8188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8.88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6684760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-0.00154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-1.75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0.0798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407352"/>
                  </a:ext>
                </a:extLst>
              </a:tr>
              <a:tr h="33935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0.0116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1.17%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0.00232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0.0078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0.1353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29069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2001 - 2004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2001- 2004</a:t>
            </a:r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226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2004-2008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2004 - 2008</a:t>
            </a:r>
          </a:p>
          <a:p>
            <a:pPr algn="l"/>
            <a:endParaRPr lang="pt-BR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FF738D67-2145-F0AC-6D26-1B088F125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880214"/>
              </p:ext>
            </p:extLst>
          </p:nvPr>
        </p:nvGraphicFramePr>
        <p:xfrm>
          <a:off x="285750" y="2179307"/>
          <a:ext cx="5607051" cy="19270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35054">
                  <a:extLst>
                    <a:ext uri="{9D8B030D-6E8A-4147-A177-3AD203B41FA5}">
                      <a16:colId xmlns:a16="http://schemas.microsoft.com/office/drawing/2014/main" val="1715341777"/>
                    </a:ext>
                  </a:extLst>
                </a:gridCol>
                <a:gridCol w="704157">
                  <a:extLst>
                    <a:ext uri="{9D8B030D-6E8A-4147-A177-3AD203B41FA5}">
                      <a16:colId xmlns:a16="http://schemas.microsoft.com/office/drawing/2014/main" val="2529253055"/>
                    </a:ext>
                  </a:extLst>
                </a:gridCol>
                <a:gridCol w="600989">
                  <a:extLst>
                    <a:ext uri="{9D8B030D-6E8A-4147-A177-3AD203B41FA5}">
                      <a16:colId xmlns:a16="http://schemas.microsoft.com/office/drawing/2014/main" val="2522811175"/>
                    </a:ext>
                  </a:extLst>
                </a:gridCol>
                <a:gridCol w="673042">
                  <a:extLst>
                    <a:ext uri="{9D8B030D-6E8A-4147-A177-3AD203B41FA5}">
                      <a16:colId xmlns:a16="http://schemas.microsoft.com/office/drawing/2014/main" val="3319543281"/>
                    </a:ext>
                  </a:extLst>
                </a:gridCol>
                <a:gridCol w="727083">
                  <a:extLst>
                    <a:ext uri="{9D8B030D-6E8A-4147-A177-3AD203B41FA5}">
                      <a16:colId xmlns:a16="http://schemas.microsoft.com/office/drawing/2014/main" val="3147643840"/>
                    </a:ext>
                  </a:extLst>
                </a:gridCol>
                <a:gridCol w="691056">
                  <a:extLst>
                    <a:ext uri="{9D8B030D-6E8A-4147-A177-3AD203B41FA5}">
                      <a16:colId xmlns:a16="http://schemas.microsoft.com/office/drawing/2014/main" val="3540494021"/>
                    </a:ext>
                  </a:extLst>
                </a:gridCol>
                <a:gridCol w="630466">
                  <a:extLst>
                    <a:ext uri="{9D8B030D-6E8A-4147-A177-3AD203B41FA5}">
                      <a16:colId xmlns:a16="http://schemas.microsoft.com/office/drawing/2014/main" val="981528154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3430387979"/>
                    </a:ext>
                  </a:extLst>
                </a:gridCol>
              </a:tblGrid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9426235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0.4788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61.42%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0.24273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27.47%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0.0649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7.37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5376902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 err="1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32.72%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0.14350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15.43%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0.0491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312375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5.0654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5.0654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2.56773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934782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-0.00192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-0.19%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0.0944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9705476"/>
                  </a:ext>
                </a:extLst>
              </a:tr>
              <a:tr h="3211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0.0056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1.41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0.1579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121234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1EDC08A-2D67-02B7-0D24-1753421D2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289485"/>
              </p:ext>
            </p:extLst>
          </p:nvPr>
        </p:nvGraphicFramePr>
        <p:xfrm>
          <a:off x="285749" y="4633316"/>
          <a:ext cx="5607050" cy="179077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35054">
                  <a:extLst>
                    <a:ext uri="{9D8B030D-6E8A-4147-A177-3AD203B41FA5}">
                      <a16:colId xmlns:a16="http://schemas.microsoft.com/office/drawing/2014/main" val="335404036"/>
                    </a:ext>
                  </a:extLst>
                </a:gridCol>
                <a:gridCol w="704157">
                  <a:extLst>
                    <a:ext uri="{9D8B030D-6E8A-4147-A177-3AD203B41FA5}">
                      <a16:colId xmlns:a16="http://schemas.microsoft.com/office/drawing/2014/main" val="3631073085"/>
                    </a:ext>
                  </a:extLst>
                </a:gridCol>
                <a:gridCol w="600989">
                  <a:extLst>
                    <a:ext uri="{9D8B030D-6E8A-4147-A177-3AD203B41FA5}">
                      <a16:colId xmlns:a16="http://schemas.microsoft.com/office/drawing/2014/main" val="199563010"/>
                    </a:ext>
                  </a:extLst>
                </a:gridCol>
                <a:gridCol w="673042">
                  <a:extLst>
                    <a:ext uri="{9D8B030D-6E8A-4147-A177-3AD203B41FA5}">
                      <a16:colId xmlns:a16="http://schemas.microsoft.com/office/drawing/2014/main" val="3421475950"/>
                    </a:ext>
                  </a:extLst>
                </a:gridCol>
                <a:gridCol w="727082">
                  <a:extLst>
                    <a:ext uri="{9D8B030D-6E8A-4147-A177-3AD203B41FA5}">
                      <a16:colId xmlns:a16="http://schemas.microsoft.com/office/drawing/2014/main" val="51670728"/>
                    </a:ext>
                  </a:extLst>
                </a:gridCol>
                <a:gridCol w="691056">
                  <a:extLst>
                    <a:ext uri="{9D8B030D-6E8A-4147-A177-3AD203B41FA5}">
                      <a16:colId xmlns:a16="http://schemas.microsoft.com/office/drawing/2014/main" val="2519629700"/>
                    </a:ext>
                  </a:extLst>
                </a:gridCol>
                <a:gridCol w="630466">
                  <a:extLst>
                    <a:ext uri="{9D8B030D-6E8A-4147-A177-3AD203B41FA5}">
                      <a16:colId xmlns:a16="http://schemas.microsoft.com/office/drawing/2014/main" val="245840218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1249265403"/>
                    </a:ext>
                  </a:extLst>
                </a:gridCol>
              </a:tblGrid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2144072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0.4446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55.99%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0.22240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24.91%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0.0629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7.07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2292449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0.2717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31.22%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0.13594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14.56%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1844805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4.8936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4.8936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2.44799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2.448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0.3468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14.11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8955662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-0.00219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-0.22%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-2.00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4066465"/>
                  </a:ext>
                </a:extLst>
              </a:tr>
              <a:tr h="2984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4923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713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2008 - 2014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2008 - 2014</a:t>
            </a:r>
          </a:p>
          <a:p>
            <a:pPr algn="l"/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FF63939-8F8F-264C-CB11-05F9CE54F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615655"/>
              </p:ext>
            </p:extLst>
          </p:nvPr>
        </p:nvGraphicFramePr>
        <p:xfrm>
          <a:off x="377144" y="2011282"/>
          <a:ext cx="5435599" cy="20663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2">
                  <a:extLst>
                    <a:ext uri="{9D8B030D-6E8A-4147-A177-3AD203B41FA5}">
                      <a16:colId xmlns:a16="http://schemas.microsoft.com/office/drawing/2014/main" val="39820051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1876543931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2843754357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3889703378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458021570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169760489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815151412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114691777"/>
                    </a:ext>
                  </a:extLst>
                </a:gridCol>
              </a:tblGrid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8795077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0.3429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40.91%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0.28445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32.9%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9.04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6420279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-0.0927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-8.85%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-0.07690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-7.4%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0.0273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2872332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3.2049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3.2049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2.65845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19.67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4739403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-0.0074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-0.74%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-0.00617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7462450"/>
                  </a:ext>
                </a:extLst>
              </a:tr>
              <a:tr h="34439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0.1690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774930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8259BBE-E40B-3126-7D73-5DCD1E6A3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755735"/>
              </p:ext>
            </p:extLst>
          </p:nvPr>
        </p:nvGraphicFramePr>
        <p:xfrm>
          <a:off x="377145" y="4528569"/>
          <a:ext cx="5435599" cy="19792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2">
                  <a:extLst>
                    <a:ext uri="{9D8B030D-6E8A-4147-A177-3AD203B41FA5}">
                      <a16:colId xmlns:a16="http://schemas.microsoft.com/office/drawing/2014/main" val="746364480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3489125378"/>
                    </a:ext>
                  </a:extLst>
                </a:gridCol>
                <a:gridCol w="582612">
                  <a:extLst>
                    <a:ext uri="{9D8B030D-6E8A-4147-A177-3AD203B41FA5}">
                      <a16:colId xmlns:a16="http://schemas.microsoft.com/office/drawing/2014/main" val="3494517459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476848926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274295242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401254781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16845676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190431902"/>
                    </a:ext>
                  </a:extLst>
                </a:gridCol>
              </a:tblGrid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9032066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0.3258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38.51%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0.26231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29.99%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0.0364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8.95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76966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-0.0821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-7.88%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-0.06608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-6.39%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0.0265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8414705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3.1247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3.1247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2.51606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2.5161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0.1630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19.17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9697773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-0.76%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-0.00610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-6.91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3468652"/>
                  </a:ext>
                </a:extLst>
              </a:tr>
              <a:tr h="32987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0.00348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1.95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0.0506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383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02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2014 - 2020</a:t>
            </a:r>
          </a:p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2014 - 2020</a:t>
            </a:r>
          </a:p>
          <a:p>
            <a:pPr algn="l"/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C0CCBB8-512B-220C-17C6-0564E1DC4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285897"/>
              </p:ext>
            </p:extLst>
          </p:nvPr>
        </p:nvGraphicFramePr>
        <p:xfrm>
          <a:off x="377145" y="2022628"/>
          <a:ext cx="5048250" cy="216738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8303285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33534433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6638538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22112978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53495779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993322444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414121987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515192915"/>
                    </a:ext>
                  </a:extLst>
                </a:gridCol>
              </a:tblGrid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8781105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0.4108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50.8%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0.27579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31.76%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0.0405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10.15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9811162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-0.1655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-15.25%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-0.11110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-10.52%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-4.80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3496209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3.8357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3.8357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2.57504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0.1755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21.86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0450018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-0.00519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-0.52%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-6.61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6540552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1.28%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0.00855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6.14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5511115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CA88709-9F2D-7C97-4F65-99F95A3CB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880550"/>
              </p:ext>
            </p:extLst>
          </p:nvPr>
        </p:nvGraphicFramePr>
        <p:xfrm>
          <a:off x="377145" y="4528569"/>
          <a:ext cx="5048250" cy="195460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44513973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72697414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36344068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8998953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40230280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1572208805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9581075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572953315"/>
                    </a:ext>
                  </a:extLst>
                </a:gridCol>
              </a:tblGrid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4570530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0.3821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46.54%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0.25219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28.68%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0.0385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9.92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8298329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-0.1618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-14.94%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-0.10681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-10.13%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0.0339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-4.77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6634685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3.6053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3.6053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2.37949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2.3795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0.1732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20.82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1571422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-0.0078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-0.78%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-0.00513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-0.51%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0.0011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-7.09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6733715"/>
                  </a:ext>
                </a:extLst>
              </a:tr>
              <a:tr h="325768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0.0133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1.34%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0.00876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0.88%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0.0020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6.65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648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22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092D4-982D-BD37-B6FA-ECDC830C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 Pro" panose="020F0502020204030204" pitchFamily="34" charset="0"/>
              </a:rPr>
              <a:t>BREVE 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016CC-7919-2F92-EF0B-44D83234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Base de Dados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– Empresas Listadas B3 Durante o Período de 2001– 2024.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Método de Análise: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Dados em Painel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Seleções dos Períodos: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Quebra Estrutural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 Explicada: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(Dividendos)</a:t>
            </a: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Variáveis Explicativas;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1º (+) ROA </a:t>
            </a:r>
            <a:r>
              <a:rPr lang="pt-BR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(Ativos)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2º (-) Alavancagem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3º (+/-) CAPEX</a:t>
            </a:r>
          </a:p>
          <a:p>
            <a:pPr>
              <a:buFont typeface="Wingdings" pitchFamily="2" charset="2"/>
              <a:buChar char="q"/>
            </a:pP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4º (+) Liquidez – Menor Eficiência Estatísticas</a:t>
            </a:r>
          </a:p>
        </p:txBody>
      </p:sp>
    </p:spTree>
    <p:extLst>
      <p:ext uri="{BB962C8B-B14F-4D97-AF65-F5344CB8AC3E}">
        <p14:creationId xmlns:p14="http://schemas.microsoft.com/office/powerpoint/2010/main" val="249004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2020 - 2024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 – 2020 - 2024</a:t>
            </a:r>
          </a:p>
          <a:p>
            <a:pPr algn="l"/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B6F6F37-3FF3-EE5C-200F-712789ABC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22385"/>
              </p:ext>
            </p:extLst>
          </p:nvPr>
        </p:nvGraphicFramePr>
        <p:xfrm>
          <a:off x="296333" y="2071713"/>
          <a:ext cx="5435600" cy="213757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3">
                  <a:extLst>
                    <a:ext uri="{9D8B030D-6E8A-4147-A177-3AD203B41FA5}">
                      <a16:colId xmlns:a16="http://schemas.microsoft.com/office/drawing/2014/main" val="944651574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1052449890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352129603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411644595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643272300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1182470217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4162085918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166839668"/>
                    </a:ext>
                  </a:extLst>
                </a:gridCol>
              </a:tblGrid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0299542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 err="1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0.5508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73.46%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0.41877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52.01%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0.0417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13.21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309938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-0.0413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-4.04%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-0.03139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-3.09%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-1.26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0.2094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7470268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3.1354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2.38384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0.1976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15.86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3209043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-0.00321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6862934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0.00379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0.38%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2.02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0.0433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9202824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A738480-B2AA-7D4A-449A-9AA5B7DAF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689556"/>
              </p:ext>
            </p:extLst>
          </p:nvPr>
        </p:nvGraphicFramePr>
        <p:xfrm>
          <a:off x="296333" y="4590122"/>
          <a:ext cx="5435600" cy="19720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06463">
                  <a:extLst>
                    <a:ext uri="{9D8B030D-6E8A-4147-A177-3AD203B41FA5}">
                      <a16:colId xmlns:a16="http://schemas.microsoft.com/office/drawing/2014/main" val="1033952246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414423015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301851008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1399129478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4154819942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2002563560"/>
                    </a:ext>
                  </a:extLst>
                </a:gridCol>
                <a:gridCol w="611187">
                  <a:extLst>
                    <a:ext uri="{9D8B030D-6E8A-4147-A177-3AD203B41FA5}">
                      <a16:colId xmlns:a16="http://schemas.microsoft.com/office/drawing/2014/main" val="744161054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36088233"/>
                    </a:ext>
                  </a:extLst>
                </a:gridCol>
              </a:tblGrid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Term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Pct_AME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StdError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z_value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p_value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8033171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roa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0.5275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69.47%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0.39018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47.72%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0.0405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13.02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3695202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capex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-0.0419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-4.1%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-0.03097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-3.05%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0.0329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-1.27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0.2028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2431735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ativos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3.0031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3.0031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2.22116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2.2212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0.1952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15.38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857081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alavancagem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-0.0045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-0.45%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-0.00330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-0.33%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0.0013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-3.46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0.0005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8341202"/>
                  </a:ext>
                </a:extLst>
              </a:tr>
              <a:tr h="328679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liquidez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0.0061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0.61%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0.00450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0.45%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0.0024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2.54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0.0110</a:t>
                      </a:r>
                      <a:endParaRPr lang="pt-BR" sz="1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315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0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59946-13E8-877B-7ADD-56C52CF2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RESULTADO DAS REGRESSÕES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F8E88-6683-5B16-1497-9F9BA15107FA}"/>
              </a:ext>
            </a:extLst>
          </p:cNvPr>
          <p:cNvSpPr txBox="1"/>
          <p:nvPr/>
        </p:nvSpPr>
        <p:spPr>
          <a:xfrm>
            <a:off x="377147" y="1652324"/>
            <a:ext cx="871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Diagn</a:t>
            </a:r>
            <a:r>
              <a:rPr lang="pt-BR" sz="2000" ker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óstico - 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en-US" sz="20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Robusto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(Student-t)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9D3D55-ADF3-0AFB-DB0E-65105063815E}"/>
              </a:ext>
            </a:extLst>
          </p:cNvPr>
          <p:cNvSpPr txBox="1"/>
          <p:nvPr/>
        </p:nvSpPr>
        <p:spPr>
          <a:xfrm>
            <a:off x="377146" y="4190014"/>
            <a:ext cx="87100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Diagnóstico - </a:t>
            </a:r>
            <a:r>
              <a:rPr lang="en-US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Tobit </a:t>
            </a:r>
            <a:r>
              <a:rPr lang="pt-BR" sz="20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Padrão</a:t>
            </a:r>
          </a:p>
          <a:p>
            <a:pPr algn="l"/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A9D5A36-F8F2-08D1-A988-3773195D8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939535"/>
              </p:ext>
            </p:extLst>
          </p:nvPr>
        </p:nvGraphicFramePr>
        <p:xfrm>
          <a:off x="377145" y="4590122"/>
          <a:ext cx="6040439" cy="199324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9913">
                  <a:extLst>
                    <a:ext uri="{9D8B030D-6E8A-4147-A177-3AD203B41FA5}">
                      <a16:colId xmlns:a16="http://schemas.microsoft.com/office/drawing/2014/main" val="4193441671"/>
                    </a:ext>
                  </a:extLst>
                </a:gridCol>
                <a:gridCol w="627063">
                  <a:extLst>
                    <a:ext uri="{9D8B030D-6E8A-4147-A177-3AD203B41FA5}">
                      <a16:colId xmlns:a16="http://schemas.microsoft.com/office/drawing/2014/main" val="200628870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398309799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2699182127"/>
                    </a:ext>
                  </a:extLst>
                </a:gridCol>
                <a:gridCol w="855663">
                  <a:extLst>
                    <a:ext uri="{9D8B030D-6E8A-4147-A177-3AD203B41FA5}">
                      <a16:colId xmlns:a16="http://schemas.microsoft.com/office/drawing/2014/main" val="3728649886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169075727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7622893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199270476"/>
                    </a:ext>
                  </a:extLst>
                </a:gridCol>
                <a:gridCol w="890587">
                  <a:extLst>
                    <a:ext uri="{9D8B030D-6E8A-4147-A177-3AD203B41FA5}">
                      <a16:colId xmlns:a16="http://schemas.microsoft.com/office/drawing/2014/main" val="268478551"/>
                    </a:ext>
                  </a:extLst>
                </a:gridCol>
              </a:tblGrid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Regime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Pseudo_R2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RMSE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Shapiro_Wilk_W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Shapiro_p_value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BP_chisq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BP_p_value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LinkTest_t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LinkTest_p_value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4573583"/>
                  </a:ext>
                </a:extLst>
              </a:tr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2001-2004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0.1909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29.5303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0.9824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298.2718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7.7706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2467886"/>
                  </a:ext>
                </a:extLst>
              </a:tr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2004-2008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0.1133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12.3782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0.9957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0.015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45.2182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3.7300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3692804"/>
                  </a:ext>
                </a:extLst>
              </a:tr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2008-2014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0.0601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7.3254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0.9617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5.6458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0.0175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-0.0869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0.9308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5335291"/>
                  </a:ext>
                </a:extLst>
              </a:tr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2014-2020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0.0714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8.9418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0.9944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1.3556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0.2443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3.6189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2849327"/>
                  </a:ext>
                </a:extLst>
              </a:tr>
              <a:tr h="33220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2020-2024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0.0636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8.4197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0.9725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1.2034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0.2726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1.6263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0.1041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7292603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C6D70FBE-A483-E613-45F1-9E4EB9FFC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547345"/>
              </p:ext>
            </p:extLst>
          </p:nvPr>
        </p:nvGraphicFramePr>
        <p:xfrm>
          <a:off x="377145" y="2137101"/>
          <a:ext cx="6095999" cy="213757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25091">
                  <a:extLst>
                    <a:ext uri="{9D8B030D-6E8A-4147-A177-3AD203B41FA5}">
                      <a16:colId xmlns:a16="http://schemas.microsoft.com/office/drawing/2014/main" val="2721863832"/>
                    </a:ext>
                  </a:extLst>
                </a:gridCol>
                <a:gridCol w="625091">
                  <a:extLst>
                    <a:ext uri="{9D8B030D-6E8A-4147-A177-3AD203B41FA5}">
                      <a16:colId xmlns:a16="http://schemas.microsoft.com/office/drawing/2014/main" val="3434773319"/>
                    </a:ext>
                  </a:extLst>
                </a:gridCol>
                <a:gridCol w="458142">
                  <a:extLst>
                    <a:ext uri="{9D8B030D-6E8A-4147-A177-3AD203B41FA5}">
                      <a16:colId xmlns:a16="http://schemas.microsoft.com/office/drawing/2014/main" val="3283428871"/>
                    </a:ext>
                  </a:extLst>
                </a:gridCol>
                <a:gridCol w="836690">
                  <a:extLst>
                    <a:ext uri="{9D8B030D-6E8A-4147-A177-3AD203B41FA5}">
                      <a16:colId xmlns:a16="http://schemas.microsoft.com/office/drawing/2014/main" val="1033048365"/>
                    </a:ext>
                  </a:extLst>
                </a:gridCol>
                <a:gridCol w="858433">
                  <a:extLst>
                    <a:ext uri="{9D8B030D-6E8A-4147-A177-3AD203B41FA5}">
                      <a16:colId xmlns:a16="http://schemas.microsoft.com/office/drawing/2014/main" val="2795133732"/>
                    </a:ext>
                  </a:extLst>
                </a:gridCol>
                <a:gridCol w="566853">
                  <a:extLst>
                    <a:ext uri="{9D8B030D-6E8A-4147-A177-3AD203B41FA5}">
                      <a16:colId xmlns:a16="http://schemas.microsoft.com/office/drawing/2014/main" val="2447731639"/>
                    </a:ext>
                  </a:extLst>
                </a:gridCol>
                <a:gridCol w="642563">
                  <a:extLst>
                    <a:ext uri="{9D8B030D-6E8A-4147-A177-3AD203B41FA5}">
                      <a16:colId xmlns:a16="http://schemas.microsoft.com/office/drawing/2014/main" val="1771816245"/>
                    </a:ext>
                  </a:extLst>
                </a:gridCol>
                <a:gridCol w="593254">
                  <a:extLst>
                    <a:ext uri="{9D8B030D-6E8A-4147-A177-3AD203B41FA5}">
                      <a16:colId xmlns:a16="http://schemas.microsoft.com/office/drawing/2014/main" val="1083730266"/>
                    </a:ext>
                  </a:extLst>
                </a:gridCol>
                <a:gridCol w="889882">
                  <a:extLst>
                    <a:ext uri="{9D8B030D-6E8A-4147-A177-3AD203B41FA5}">
                      <a16:colId xmlns:a16="http://schemas.microsoft.com/office/drawing/2014/main" val="3359831503"/>
                    </a:ext>
                  </a:extLst>
                </a:gridCol>
              </a:tblGrid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Regime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Pseudo_R2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RMSE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Shapiro_Wilk_W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Shapiro_p_value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BP_chisq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BP_p_value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LinkTest_t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LinkTest_p_value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0140502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2001-2004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0.1909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5.6706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0.7639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125.4490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-8.1536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8400003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2004-2008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0.1133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7.0505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0.9699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20.7547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-5.7291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3267394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2008-2014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0.0601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7.0625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0.9478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10.8372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0.0010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-3.6943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0.0002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7750043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2014-2020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0.0714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7.3521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0.9781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0.2189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0.6399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-3.9219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0.0001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4122765"/>
                  </a:ext>
                </a:extLst>
              </a:tr>
              <a:tr h="35626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2020-2024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0.0636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7.6116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0.9615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0.6904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0.4060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-3.3596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700">
                          <a:effectLst/>
                        </a:rPr>
                        <a:t>0.0008</a:t>
                      </a:r>
                      <a:endParaRPr lang="pt-BR" sz="7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934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60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7292E-DDE9-0281-EB3F-D3C315B5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eorgia" panose="02040502050405020303" pitchFamily="18" charset="0"/>
              </a:rPr>
              <a:t>COMPARAÇÃO DE MODELOS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10A28A6-F498-B1A4-A7F5-4A82708DB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889509"/>
              </p:ext>
            </p:extLst>
          </p:nvPr>
        </p:nvGraphicFramePr>
        <p:xfrm>
          <a:off x="667846" y="1675088"/>
          <a:ext cx="7652843" cy="391948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32035">
                  <a:extLst>
                    <a:ext uri="{9D8B030D-6E8A-4147-A177-3AD203B41FA5}">
                      <a16:colId xmlns:a16="http://schemas.microsoft.com/office/drawing/2014/main" val="1181639309"/>
                    </a:ext>
                  </a:extLst>
                </a:gridCol>
                <a:gridCol w="1363365">
                  <a:extLst>
                    <a:ext uri="{9D8B030D-6E8A-4147-A177-3AD203B41FA5}">
                      <a16:colId xmlns:a16="http://schemas.microsoft.com/office/drawing/2014/main" val="1206986683"/>
                    </a:ext>
                  </a:extLst>
                </a:gridCol>
                <a:gridCol w="1075786">
                  <a:extLst>
                    <a:ext uri="{9D8B030D-6E8A-4147-A177-3AD203B41FA5}">
                      <a16:colId xmlns:a16="http://schemas.microsoft.com/office/drawing/2014/main" val="572025402"/>
                    </a:ext>
                  </a:extLst>
                </a:gridCol>
                <a:gridCol w="1075786">
                  <a:extLst>
                    <a:ext uri="{9D8B030D-6E8A-4147-A177-3AD203B41FA5}">
                      <a16:colId xmlns:a16="http://schemas.microsoft.com/office/drawing/2014/main" val="4008303393"/>
                    </a:ext>
                  </a:extLst>
                </a:gridCol>
                <a:gridCol w="1230473">
                  <a:extLst>
                    <a:ext uri="{9D8B030D-6E8A-4147-A177-3AD203B41FA5}">
                      <a16:colId xmlns:a16="http://schemas.microsoft.com/office/drawing/2014/main" val="4018392834"/>
                    </a:ext>
                  </a:extLst>
                </a:gridCol>
                <a:gridCol w="643363">
                  <a:extLst>
                    <a:ext uri="{9D8B030D-6E8A-4147-A177-3AD203B41FA5}">
                      <a16:colId xmlns:a16="http://schemas.microsoft.com/office/drawing/2014/main" val="826207201"/>
                    </a:ext>
                  </a:extLst>
                </a:gridCol>
                <a:gridCol w="1132035">
                  <a:extLst>
                    <a:ext uri="{9D8B030D-6E8A-4147-A177-3AD203B41FA5}">
                      <a16:colId xmlns:a16="http://schemas.microsoft.com/office/drawing/2014/main" val="234144383"/>
                    </a:ext>
                  </a:extLst>
                </a:gridCol>
              </a:tblGrid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Regime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Modelo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AIC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BIC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LogLik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npar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Pseudo_R2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0169402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2001-2004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1,290.504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1,322.169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-638.2522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0.1872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3781134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2001-2004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1,302.350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1,334.015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-644.1752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0.1909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784963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2004-2008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3,593.253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3,626.712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-1,789.6262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0.1063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0831886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2004-2008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3,612.246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3,645.706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-1,799.1232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0.1133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5694165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2008-2014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8,586.584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8,623.883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-4,286.2918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0.0558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853982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2008-2014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8,582.154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8,619.453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-4,284.0769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0.0601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144859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2014-2020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9,735.712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9,774.683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-4,860.8559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0.0666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8200068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2014-2020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9,786.393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9,825.364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-4,886.1964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0.0714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148352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2020-2024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Padrão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7,842.232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7,879.144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-3,914.1160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0.0589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7416447"/>
                  </a:ext>
                </a:extLst>
              </a:tr>
              <a:tr h="356317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2020-2024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Tobit Robusto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7,862.198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7,899.110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-3,924.0992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0.0636</a:t>
                      </a:r>
                      <a:endParaRPr lang="pt-BR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323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3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94930-BB50-5185-53CB-8785FE87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37FA5C-40A5-C00C-FF7B-520C072C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Aspectos Econométricos:</a:t>
            </a:r>
            <a:endParaRPr lang="pt-B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Modelos não apresentaram resíduos normalmente distribuídos; interpretações exigem cautela.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Hipótese de </a:t>
            </a:r>
            <a:r>
              <a:rPr lang="pt-BR" sz="14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Heterocedasticidade</a:t>
            </a: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deve ser verificada com modelos específicos.</a:t>
            </a:r>
            <a:endParaRPr lang="pt-BR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Determinantes Significativos:</a:t>
            </a:r>
            <a:endParaRPr lang="pt-B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Ativos e ROA:</a:t>
            </a: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Efeitos positivos e estatisticamente significativos em todos os modelos.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Alavancagem:</a:t>
            </a: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Relação inversa significativa, coerente com expectativa teórica.</a:t>
            </a:r>
            <a:endParaRPr lang="pt-BR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Efeito da variável CAPEX:</a:t>
            </a:r>
            <a:endParaRPr lang="pt-B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Contrário às expectativas iniciais, teve impacto positivo em períodos de expansão econômica.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 ciclos de baixa atividade econômica, o impacto convergiu para negativo.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Indica que investimento em imobilizados influencia decisões sobre distribuição de dividendos conforme ciclo econômico.</a:t>
            </a:r>
            <a:endParaRPr lang="pt-BR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pt-BR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Variável Liquidez:</a:t>
            </a:r>
            <a:endParaRPr lang="pt-B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Efeitos positivos, porém com desempenho inferior.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pt-BR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Sugere-se revisão da métrica utilizada, substituindo possivelmente a liquidez corrente por liquidez seca, melhor refletindo disponibilidade real de caixa.</a:t>
            </a:r>
            <a:endParaRPr lang="pt-BR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28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B5EDD6C-BD0C-F839-3E36-AE66A018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2C71AFD-EB19-D06C-E090-470880A1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1" y="849085"/>
            <a:ext cx="2701767" cy="5179925"/>
          </a:xfrm>
        </p:spPr>
        <p:txBody>
          <a:bodyPr anchor="ctr">
            <a:normAutofit/>
          </a:bodyPr>
          <a:lstStyle/>
          <a:p>
            <a:r>
              <a:rPr lang="pt-BR" sz="2400"/>
              <a:t>REFERENCIAS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0CF20CB-BEF4-F739-D4DA-02DC68D5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545" y="849085"/>
            <a:ext cx="4608576" cy="51799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REFERÊNCIAS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BARBOSA, Ricardo Menezes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</a:t>
            </a:r>
            <a:r>
              <a:rPr lang="pt-BR" sz="800" b="1" i="0">
                <a:effectLst/>
                <a:latin typeface="TimesNewRomanPS-BoldMT"/>
              </a:rPr>
              <a:t>O BNDES e a Covid-19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uma atuação anticíclica,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temporária e focalizada. Rio de Janeiro: Banco Nacional de Desenvolvimento Econômico 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Social, 2021. 56 p. (Textos para discussão; 152).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BARROS, Lucas Ayres Barreira de Campos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</a:t>
            </a:r>
            <a:r>
              <a:rPr lang="pt-BR" sz="800" b="1" i="0">
                <a:effectLst/>
                <a:latin typeface="TimesNewRomanPS-BoldMT"/>
              </a:rPr>
              <a:t>Endogeneity in corporate finance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empirical research.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2010. Disponível em: https://ssrn.com/abstract=1593187. Acesso em: 23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FORTI, C. A. B.; PEIXOTO, F. M.; ALVES, D. L. E. Fatores determinantes do pagamento de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dividendos no Brasil. </a:t>
            </a:r>
            <a:r>
              <a:rPr lang="pt-BR" sz="800" b="1" i="0">
                <a:effectLst/>
                <a:latin typeface="TimesNewRomanPS-BoldMT"/>
              </a:rPr>
              <a:t>Revista Contabilidade &amp; Finanças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26, n. 68, p. 167-180, 2015.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DOI: https://doi.org/10.1590/1808-057x201512260. Acesso em: 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GUJARATI, Damodar N.; PORTER, Dawn C. </a:t>
            </a:r>
            <a:r>
              <a:rPr lang="pt-BR" sz="800" b="1" i="0">
                <a:effectLst/>
                <a:latin typeface="TimesNewRomanPS-BoldMT"/>
              </a:rPr>
              <a:t>Econometria básica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. 5. ed. Porto Alegre: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AMGH, 2011. Autores: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IPEA. </a:t>
            </a:r>
            <a:r>
              <a:rPr lang="pt-BR" sz="800" b="1" i="0">
                <a:effectLst/>
                <a:latin typeface="TimesNewRomanPS-BoldMT"/>
              </a:rPr>
              <a:t>Brasil pós-covid-19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contribuições do Instituto de Pesquisa Econômica Aplicada.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Brasília, DF: Instituto de Pesquisa Econômica Aplicada, 2020. Disponível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em: https://repositorio.ipea.gov.br/handle/11058/10132. Acesso em: 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LEITE, M. </a:t>
            </a:r>
            <a:r>
              <a:rPr lang="pt-BR" sz="800" b="0" i="1">
                <a:effectLst/>
                <a:latin typeface="TimesNewRomanPS-ItalicMT"/>
              </a:rPr>
              <a:t>et al. 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Determinantes do pagamento de dividendos nos períodos de prosperidade 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crise econômica em empresas brasileiras. </a:t>
            </a:r>
            <a:r>
              <a:rPr lang="pt-BR" sz="800" b="1" i="0">
                <a:effectLst/>
                <a:latin typeface="TimesNewRomanPS-BoldMT"/>
              </a:rPr>
              <a:t>Desafio Online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8, n. 1, p. 68-69, jan./abr. 2020.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Disponível em: https://desafioonline.ufms.br/index.php/deson/article/view/9151. Acesso em: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23 jun. 2025.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MARTUCHELI, C. T. </a:t>
            </a:r>
            <a:r>
              <a:rPr lang="pt-BR" sz="800" b="0" i="1">
                <a:effectLst/>
                <a:latin typeface="TimesNewRomanPS-ItalicMT"/>
              </a:rPr>
              <a:t>et al.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 Política de dividendos e períodos de recessão: evidências no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mercado de capitais brasileiro. </a:t>
            </a:r>
            <a:r>
              <a:rPr lang="pt-BR" sz="800" b="1" i="0">
                <a:effectLst/>
                <a:latin typeface="TimesNewRomanPS-BoldMT"/>
              </a:rPr>
              <a:t>Contabilidade, Gestão e Governança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24, n. 1, p. 37–54,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2021. DOI: https://doi.org/10.51341/1984-3925_2021v24n1a3.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SANTOS, M. A. </a:t>
            </a:r>
            <a:r>
              <a:rPr lang="pt-BR" sz="800" b="0" i="1">
                <a:effectLst/>
                <a:latin typeface="TimesNewRomanPS-ItalicMT"/>
              </a:rPr>
              <a:t>et al. 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Dividendos e crises: efeitos nas empresas sustentáveis e demais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companhias da B3. </a:t>
            </a:r>
            <a:r>
              <a:rPr lang="pt-BR" sz="800" b="1" i="0">
                <a:effectLst/>
                <a:latin typeface="TimesNewRomanPS-BoldMT"/>
              </a:rPr>
              <a:t>Revista de Negócios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v. 28, n. 2, p. 23–39, 2023.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DOI: https://doi.org/10.7867/1980-4431.2023v28n2p23-39.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TEIXEIRA JÚNIOR, Job Rodrigues; MELLO, Beatriz da Silva. O impacto heterogêneo das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crises de 2008-2009 e 2015-2016 sobre os setores da indústria de transformação = The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heterogeneous impact of the 2008-2009 and 2015-2016 crises on manufacturing sectors.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1" i="0">
                <a:effectLst/>
                <a:latin typeface="TimesNewRomanPS-BoldMT"/>
              </a:rPr>
              <a:t>BNDES Setorial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, Rio de Janeiro, v. 25, n. 50, p. [109]-152, set. 2019.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WOOLDRIDGE, Jeffrey M. </a:t>
            </a:r>
            <a:r>
              <a:rPr lang="pt-BR" sz="800" b="1" i="0">
                <a:effectLst/>
                <a:latin typeface="TimesNewRomanPS-BoldMT"/>
              </a:rPr>
              <a:t>Introdução à econometria</a:t>
            </a:r>
            <a:r>
              <a:rPr lang="pt-BR" sz="800" b="0" i="0">
                <a:effectLst/>
                <a:latin typeface="Times New Roman" panose="02020603050405020304" pitchFamily="18" charset="0"/>
              </a:rPr>
              <a:t>: uma abordagem moderna. 4. ed.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sz="800" b="0" i="0">
                <a:effectLst/>
                <a:latin typeface="Times New Roman" panose="02020603050405020304" pitchFamily="18" charset="0"/>
              </a:rPr>
              <a:t>São Paulo: Cengage Learning Brasil, 2023.</a:t>
            </a:r>
            <a:endParaRPr lang="pt-BR" sz="80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sz="800"/>
          </a:p>
        </p:txBody>
      </p:sp>
    </p:spTree>
    <p:extLst>
      <p:ext uri="{BB962C8B-B14F-4D97-AF65-F5344CB8AC3E}">
        <p14:creationId xmlns:p14="http://schemas.microsoft.com/office/powerpoint/2010/main" val="303010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8">
            <a:extLst>
              <a:ext uri="{FF2B5EF4-FFF2-40B4-BE49-F238E27FC236}">
                <a16:creationId xmlns:a16="http://schemas.microsoft.com/office/drawing/2014/main" id="{8745AF3D-A816-3F87-C7BE-80FF7925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479" y="448880"/>
            <a:ext cx="7555953" cy="506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7B0191-E244-D171-03D3-47107169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6"/>
          <a:stretch>
            <a:fillRect/>
          </a:stretch>
        </p:blipFill>
        <p:spPr>
          <a:xfrm>
            <a:off x="3651371" y="448890"/>
            <a:ext cx="5196987" cy="5066276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9" name="Freeform: Shape 20">
            <a:extLst>
              <a:ext uri="{FF2B5EF4-FFF2-40B4-BE49-F238E27FC236}">
                <a16:creationId xmlns:a16="http://schemas.microsoft.com/office/drawing/2014/main" id="{560345BA-A84C-717E-64C2-4208EB9CE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370" y="448880"/>
            <a:ext cx="3073354" cy="5066285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22">
            <a:extLst>
              <a:ext uri="{FF2B5EF4-FFF2-40B4-BE49-F238E27FC236}">
                <a16:creationId xmlns:a16="http://schemas.microsoft.com/office/drawing/2014/main" id="{D85B3E5B-C42E-282F-E9B7-4C7C6017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274" y="448880"/>
            <a:ext cx="3067057" cy="5066285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1A02C9-9DFB-CDB0-5F48-4235ABBA81B1}"/>
              </a:ext>
            </a:extLst>
          </p:cNvPr>
          <p:cNvSpPr txBox="1"/>
          <p:nvPr/>
        </p:nvSpPr>
        <p:spPr>
          <a:xfrm>
            <a:off x="613140" y="1061975"/>
            <a:ext cx="3207806" cy="2367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OBRIGADO!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9FA2A137-FD8A-627D-95CC-3CEBDBA6C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24208" y="910433"/>
            <a:ext cx="108088" cy="436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91F7900F-FC24-861C-70FB-BB44918DC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331" y="4995798"/>
            <a:ext cx="2493464" cy="4571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30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5DAAF7-1320-41C5-2E61-5AD48C755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6"/>
          <a:stretch>
            <a:fillRect/>
          </a:stretch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4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3D4907-2AF4-DB2D-FCA2-023AF21BC036}"/>
              </a:ext>
            </a:extLst>
          </p:cNvPr>
          <p:cNvSpPr txBox="1"/>
          <p:nvPr/>
        </p:nvSpPr>
        <p:spPr>
          <a:xfrm>
            <a:off x="358485" y="1122363"/>
            <a:ext cx="371166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OBRIGADO!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78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8BD5A-6F5E-AA4E-BC47-D3B3BB42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9637B3-6719-84EB-E0EF-AB80CE613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550856" cy="420299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OBJETIVO GERAL:</a:t>
            </a:r>
          </a:p>
          <a:p>
            <a:pPr>
              <a:buFont typeface="Wingdings" pitchFamily="2" charset="2"/>
              <a:buChar char="q"/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Analisar o comportamento dos determinantes de dividendos em diferentes ciclos econômicos.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ESPECÍFICOS:</a:t>
            </a: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1º Verificar se as relações entre os determinantes da distribuição de dividendos se mantém em diferentes ciclos econômicos.</a:t>
            </a: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2º 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analisar a veracidade dos modelos econométricos, se condizente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com as teorias subjacentes e testar a sua eficiência e limitações quanto aos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resultados e interações entre as variáveis.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3º 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propor a partir de resultados empíricos observações que ajudem a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entender a complexidade sobre a interação entre variáveis financeiras e seu modo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de mensuração que pode gerar ineficiência em modelos econométricos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tradicionais.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5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2AA31-71E4-936F-8875-0417A0A3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46588-8E35-F15F-4E6E-A68B7A69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916"/>
          </a:xfrm>
        </p:spPr>
        <p:txBody>
          <a:bodyPr/>
          <a:lstStyle/>
          <a:p>
            <a:r>
              <a:rPr lang="pt-BR" b="1"/>
              <a:t>Pilares das decisões financeiras:</a:t>
            </a:r>
            <a:r>
              <a:rPr lang="pt-BR"/>
              <a:t> </a:t>
            </a:r>
          </a:p>
          <a:p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1º Investimento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2º Financiamento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Wingdings" pitchFamily="2" charset="2"/>
              <a:buChar char="q"/>
            </a:pPr>
            <a:r>
              <a:rPr lang="pt-BR" sz="2000"/>
              <a:t>3º Distribuição de dividendos</a:t>
            </a:r>
          </a:p>
          <a:p>
            <a:pPr>
              <a:buFont typeface="Wingdings" pitchFamily="2" charset="2"/>
              <a:buChar char="q"/>
            </a:pPr>
            <a:endParaRPr lang="pt-BR" sz="2000"/>
          </a:p>
          <a:p>
            <a:pPr>
              <a:buFont typeface="Arial" panose="020B0604020202020204" pitchFamily="34" charset="0"/>
              <a:buChar char="•"/>
            </a:pPr>
            <a:r>
              <a:rPr lang="pt-BR" b="1"/>
              <a:t>Ciclos Econômicos</a:t>
            </a:r>
          </a:p>
          <a:p>
            <a:pPr>
              <a:buFont typeface="Wingdings" pitchFamily="2" charset="2"/>
              <a:buChar char="q"/>
            </a:pPr>
            <a:r>
              <a:rPr lang="pt-BR" sz="2000"/>
              <a:t>Como os determinantes se relacionam em diferentes contextos econômicos.</a:t>
            </a:r>
          </a:p>
        </p:txBody>
      </p:sp>
    </p:spTree>
    <p:extLst>
      <p:ext uri="{BB962C8B-B14F-4D97-AF65-F5344CB8AC3E}">
        <p14:creationId xmlns:p14="http://schemas.microsoft.com/office/powerpoint/2010/main" val="163071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4C5F6-D36A-E2E7-CD31-E646F736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LITERATURA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66E732-C8BE-D7AD-E68F-69B7EFDE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Sarlo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(2003):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decisão sobre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quanto ficará retido na organização influencia a capacidade de reinvestimento, ou seja, quanto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investimento poderá ser financiado com estes recursos.</a:t>
            </a:r>
            <a:endParaRPr lang="pt-BR" sz="2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pt-BR" sz="2000" b="1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Fama (1974):</a:t>
            </a:r>
            <a:r>
              <a:rPr lang="pt-BR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esmo que fosse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desconsiderado a teoria dos mercados perfeitos, não se pode desprezar a relação entre política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distribuição de dividendos e as decisões de investimento da companhia.</a:t>
            </a:r>
          </a:p>
          <a:p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Assaf Neto (2022):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 duas decisões são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decisões que as empresas tomam de maneira continua e inevitável, definindo sua estabilidade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econômica e viabilidade financeira.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72E14-D6EF-2A5F-EB0A-AECF9CB7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TEORIAS CLÁSSICAS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27B4E6-B5EB-1A9C-5D34-3776DA691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P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ássaro na mão: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Lintner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(1956) e Gordon (1959), defende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em momentos de incerteza ou crises os acionistas preferem receber dividendos imediatos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ao invés de ganhos futuros devido ao menor risco percebido na aplicação de recursos,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pressupondo que no futuro haverá maiores lucros. 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pt-BR"/>
          </a:p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I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rrelevância dos dividendos: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Miller e Modigliani (1961), argumenta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 num mercado perfeito e ideal, sem impostos e sem custos de transação, a distribuição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 não afeta o valor da empresa, sendo apenas a política de investimentos relevante.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4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05187-62B9-050F-496A-613DB8CD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MERCADOS IMPERFEITOS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306F2-FE0F-CC89-45FD-6F703AD2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1794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T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eoria da Agência:</a:t>
            </a: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Proposta por Jensen e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Meckling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(1976), aborda os conflitos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interesse entre gestores (agentes) e acionistas (principais)</a:t>
            </a:r>
            <a:r>
              <a:rPr lang="pt-BR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pt-BR" sz="16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 P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referência </a:t>
            </a:r>
            <a:r>
              <a:rPr lang="pt-BR" b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ributária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D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efendida por Brennan (1970),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Litzenberger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Ramaswamy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(1979), sugere que investidores preferem estratégias que minimizem a tributação, optando por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ganhos de capital quando os dividendos forem menos tributados a fim de obterem maiores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retornos.</a:t>
            </a:r>
          </a:p>
          <a:p>
            <a:pPr algn="just"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Teoria da sinalização:</a:t>
            </a:r>
            <a:r>
              <a:rPr lang="pt-BR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iscutida por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Ramasastry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Kose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 Williams (1987),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reforça que dividendos são percebidos como sinais sobre o desempenho presente e futuro das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empresas.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5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968CF-58EC-B4BC-0641-42ACD268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PESQUISAS EMPÍRICAS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1FE47-B5C0-0F1A-89C4-DEACEC2A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1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Forti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Peixoto e Alves:</a:t>
            </a:r>
            <a:r>
              <a:rPr lang="pt-BR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ealizaram em uma amostra de 300 empresas não financeiras durante o período de 1995 a 2011, sendo identificadas o retorno dos ativos (ROA), </a:t>
            </a:r>
            <a:r>
              <a:rPr lang="pt-BR" sz="20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market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Book, liquidez e crescimento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dos lucros como positivas e de significância estatística enquanto a variável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dependente</a:t>
            </a:r>
            <a:r>
              <a:rPr lang="pt-BR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</a:t>
            </a:r>
            <a:r>
              <a:rPr lang="pt-BR" sz="20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2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foi dividido pelos ativos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sendo realizado modelos econométrico Tobit e GMM.</a:t>
            </a:r>
          </a:p>
          <a:p>
            <a:pPr algn="just">
              <a:buFont typeface="Wingdings" pitchFamily="2" charset="2"/>
              <a:buChar char="q"/>
            </a:pPr>
            <a:r>
              <a:rPr lang="pt-BR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Rodrigues </a:t>
            </a:r>
            <a:r>
              <a:rPr lang="pt-BR" b="1" i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pt-BR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(2019):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oram analisadas 614 empresas não financeiras durante o período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2011 a 2016 e trouxeram como resultados empresas com maior capacidade de endividamento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estão positivamente relacionadas com o volume de dividendos, assim como empresas com maiores potencial de crescimento, lucratividade superior apresenta uma maior distribuição de</a:t>
            </a:r>
            <a:r>
              <a:rPr lang="pt-BR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dividendos.</a:t>
            </a:r>
            <a:endParaRPr lang="pt-BR" sz="200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2429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(4:3)</PresentationFormat>
  <Slides>36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Design padrão</vt:lpstr>
      <vt:lpstr>DETERMINANTES DA DISTRIBUIÇÃO DE DIVIDENDOS EM ÉPOCAS DE RECESSÃO ECONÔMICA</vt:lpstr>
      <vt:lpstr>Sumário</vt:lpstr>
      <vt:lpstr>BREVE RESUMO</vt:lpstr>
      <vt:lpstr>OBJETIVOS</vt:lpstr>
      <vt:lpstr>JUSTIFICATIVA</vt:lpstr>
      <vt:lpstr>LITERATURA</vt:lpstr>
      <vt:lpstr>TEORIAS CLÁSSICAS</vt:lpstr>
      <vt:lpstr>MERCADOS IMPERFEITOS</vt:lpstr>
      <vt:lpstr>PESQUISAS EMPÍRICAS</vt:lpstr>
      <vt:lpstr>CENÁRIOS ECONÔMICOS</vt:lpstr>
      <vt:lpstr>QUEBRAS DE ESTRUTURA</vt:lpstr>
      <vt:lpstr>METODOLOGIA</vt:lpstr>
      <vt:lpstr>Apresentação do PowerPoint</vt:lpstr>
      <vt:lpstr>MODELO ECONOMÉTRICO</vt:lpstr>
      <vt:lpstr>MODELOS ECONÔMICOS</vt:lpstr>
      <vt:lpstr>CARACTERÍSTICAS DO MODELO</vt:lpstr>
      <vt:lpstr>Apresentação do PowerPoint</vt:lpstr>
      <vt:lpstr>ANÁLISE DESCRITIVA</vt:lpstr>
      <vt:lpstr>Apresentação do PowerPoint</vt:lpstr>
      <vt:lpstr>ANÁLISE DESCRITIVA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DAS REGRESSÕES</vt:lpstr>
      <vt:lpstr>RESULTADO DAS REGRESSÕES</vt:lpstr>
      <vt:lpstr>RESULTADO DAS REGRESSÕES</vt:lpstr>
      <vt:lpstr>RESULTADO DAS REGRESSÕES</vt:lpstr>
      <vt:lpstr>RESULTADO DAS REGRESSÕES</vt:lpstr>
      <vt:lpstr>RESULTADO DAS REGRESSÕES</vt:lpstr>
      <vt:lpstr>COMPARAÇÃO DE MODELOS</vt:lpstr>
      <vt:lpstr>CONCLUSÕES</vt:lpstr>
      <vt:lpstr>REFERENCIAS</vt:lpstr>
      <vt:lpstr>Apresentação do PowerPoint</vt:lpstr>
      <vt:lpstr>Apresentação do PowerPoint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Vanderson Carlos de Oliveira</cp:lastModifiedBy>
  <cp:revision>2</cp:revision>
  <dcterms:created xsi:type="dcterms:W3CDTF">2012-05-08T00:10:24Z</dcterms:created>
  <dcterms:modified xsi:type="dcterms:W3CDTF">2025-08-05T18:30:30Z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9c0dd6-8c65-43d6-9995-fff3709d7310_Enabled">
    <vt:lpwstr>true</vt:lpwstr>
  </property>
  <property fmtid="{D5CDD505-2E9C-101B-9397-08002B2CF9AE}" pid="3" name="MSIP_Label_9f9c0dd6-8c65-43d6-9995-fff3709d7310_SetDate">
    <vt:lpwstr>2025-07-02T23:11:10Z</vt:lpwstr>
  </property>
  <property fmtid="{D5CDD505-2E9C-101B-9397-08002B2CF9AE}" pid="4" name="MSIP_Label_9f9c0dd6-8c65-43d6-9995-fff3709d7310_Method">
    <vt:lpwstr>Standard</vt:lpwstr>
  </property>
  <property fmtid="{D5CDD505-2E9C-101B-9397-08002B2CF9AE}" pid="5" name="MSIP_Label_9f9c0dd6-8c65-43d6-9995-fff3709d7310_Name">
    <vt:lpwstr>defa4170-0d19-0005-0000-bc88714345d2</vt:lpwstr>
  </property>
  <property fmtid="{D5CDD505-2E9C-101B-9397-08002B2CF9AE}" pid="6" name="MSIP_Label_9f9c0dd6-8c65-43d6-9995-fff3709d7310_SiteId">
    <vt:lpwstr>0c2d222a-ecda-4b70-960a-acef6ced3052</vt:lpwstr>
  </property>
  <property fmtid="{D5CDD505-2E9C-101B-9397-08002B2CF9AE}" pid="7" name="MSIP_Label_9f9c0dd6-8c65-43d6-9995-fff3709d7310_ActionId">
    <vt:lpwstr>b08deedb-d603-42d0-bbd9-cb5d34b6c0b2</vt:lpwstr>
  </property>
  <property fmtid="{D5CDD505-2E9C-101B-9397-08002B2CF9AE}" pid="8" name="MSIP_Label_9f9c0dd6-8c65-43d6-9995-fff3709d7310_ContentBits">
    <vt:lpwstr>0</vt:lpwstr>
  </property>
  <property fmtid="{D5CDD505-2E9C-101B-9397-08002B2CF9AE}" pid="9" name="MSIP_Label_9f9c0dd6-8c65-43d6-9995-fff3709d7310_Tag">
    <vt:lpwstr>10, 3, 0, 2</vt:lpwstr>
  </property>
</Properties>
</file>